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66" r:id="rId2"/>
    <p:sldMasterId id="2147483730" r:id="rId3"/>
    <p:sldMasterId id="2147483792" r:id="rId4"/>
    <p:sldMasterId id="2147483804" r:id="rId5"/>
    <p:sldMasterId id="2147483691" r:id="rId6"/>
  </p:sldMasterIdLst>
  <p:notesMasterIdLst>
    <p:notesMasterId r:id="rId44"/>
  </p:notesMasterIdLst>
  <p:sldIdLst>
    <p:sldId id="2076138381" r:id="rId7"/>
    <p:sldId id="2076138378" r:id="rId8"/>
    <p:sldId id="2076138372" r:id="rId9"/>
    <p:sldId id="261" r:id="rId10"/>
    <p:sldId id="2076138373" r:id="rId11"/>
    <p:sldId id="2076138371" r:id="rId12"/>
    <p:sldId id="2076138386" r:id="rId13"/>
    <p:sldId id="2076138370" r:id="rId14"/>
    <p:sldId id="2076137337" r:id="rId15"/>
    <p:sldId id="2076136711" r:id="rId16"/>
    <p:sldId id="2076138375" r:id="rId17"/>
    <p:sldId id="256" r:id="rId18"/>
    <p:sldId id="257" r:id="rId19"/>
    <p:sldId id="2076138367" r:id="rId20"/>
    <p:sldId id="2076138377" r:id="rId21"/>
    <p:sldId id="2076138383" r:id="rId22"/>
    <p:sldId id="2076136705" r:id="rId23"/>
    <p:sldId id="2076136704" r:id="rId24"/>
    <p:sldId id="2076138363" r:id="rId25"/>
    <p:sldId id="2076138369" r:id="rId26"/>
    <p:sldId id="2076136707" r:id="rId27"/>
    <p:sldId id="2076136709" r:id="rId28"/>
    <p:sldId id="2076138379" r:id="rId29"/>
    <p:sldId id="2076138384" r:id="rId30"/>
    <p:sldId id="2076138382" r:id="rId31"/>
    <p:sldId id="2076138385" r:id="rId32"/>
    <p:sldId id="2076138387" r:id="rId33"/>
    <p:sldId id="2076138388" r:id="rId34"/>
    <p:sldId id="2076138389" r:id="rId35"/>
    <p:sldId id="2076138390" r:id="rId36"/>
    <p:sldId id="2076138391" r:id="rId37"/>
    <p:sldId id="2076138392" r:id="rId38"/>
    <p:sldId id="2076138393" r:id="rId39"/>
    <p:sldId id="2076138394" r:id="rId40"/>
    <p:sldId id="2076138395" r:id="rId41"/>
    <p:sldId id="2076138376" r:id="rId42"/>
    <p:sldId id="20761366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E41"/>
    <a:srgbClr val="B78556"/>
    <a:srgbClr val="FD8B8B"/>
    <a:srgbClr val="FC3E3E"/>
    <a:srgbClr val="990302"/>
    <a:srgbClr val="652906"/>
    <a:srgbClr val="49405E"/>
    <a:srgbClr val="A8A5D3"/>
    <a:srgbClr val="7F85A9"/>
    <a:srgbClr val="737A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580CF-C86C-46C9-B673-E4564768D390}" v="1280" dt="2020-08-14T17:43:00.5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85" autoAdjust="0"/>
    <p:restoredTop sz="70623" autoAdjust="0"/>
  </p:normalViewPr>
  <p:slideViewPr>
    <p:cSldViewPr snapToGrid="0">
      <p:cViewPr varScale="1">
        <p:scale>
          <a:sx n="61" d="100"/>
          <a:sy n="61" d="100"/>
        </p:scale>
        <p:origin x="453"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2391-BBEF-4CCA-A173-F76EF2B804CB}"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3B786-2A9D-4964-97B2-536631C41FBA}" type="slidenum">
              <a:rPr lang="en-US" smtClean="0"/>
              <a:t>‹#›</a:t>
            </a:fld>
            <a:endParaRPr lang="en-US"/>
          </a:p>
        </p:txBody>
      </p:sp>
    </p:spTree>
    <p:extLst>
      <p:ext uri="{BB962C8B-B14F-4D97-AF65-F5344CB8AC3E}">
        <p14:creationId xmlns:p14="http://schemas.microsoft.com/office/powerpoint/2010/main" val="70305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ignalconnect.com/blog/3-rv-road-trip-tip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premium-photo/vintage-nature-background-landscape-mountain_1327900.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bc.com/news/technology-12595681"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igitalstrips.com/" TargetMode="External"/><Relationship Id="rId4" Type="http://schemas.openxmlformats.org/officeDocument/2006/relationships/hyperlink" Target="https://www.web24.com.au/library/getting-started-servers-everything-need-know"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vintagetravelpostcards.blogspot.com/2012/05/florida-beache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wC69cxOE7U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active-geo-replicatio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neat-stuff-blog.blogspot.com/2010/12/vintage-street-view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eviantart.com/shera00/art/Vintage-sky-20035880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Talking to you right now in my living room that my roommates graciously let me use for this presentation. As I’m sure is a similar experience for many of you, after the pandemic hit many things suddenly and unexpectedly shut down and in response we all had to find new ways and places to adapt for our daily jobs, conferences, vacations, really all aspects of our lives. Through this experience I've realized how important it is to recognize that </a:t>
            </a:r>
            <a:r>
              <a:rPr lang="en-US" sz="1800" b="1" dirty="0">
                <a:effectLst/>
                <a:latin typeface="Calibri" panose="020F0502020204030204" pitchFamily="34" charset="0"/>
              </a:rPr>
              <a:t>nothing is perfect, unexpected things happen and that is crucial to be ready to adapt to unexpected changes in order to stay “available”</a:t>
            </a:r>
            <a:r>
              <a:rPr lang="en-US" sz="1800" dirty="0">
                <a:effectLst/>
                <a:latin typeface="Calibri" panose="020F0502020204030204" pitchFamily="34" charset="0"/>
              </a:rPr>
              <a:t>.  Like how unexpected things have happened recently in our lives, databases are also not immune to abrupt changes. At any moment a natural disaster can take out an entire datacenter, a network failure can impact the functionality of a few servers, and many other unexpected events can occur potentially jeopardizing the availability of your database. We embrace this reality by actively working to minimize the effects of a single failing component with as little downtime as possible. Today I’ll be talking about how we can embrace how unpredictable our world is by using systems that actively account for mistakes to be made and for things to break.</a:t>
            </a:r>
          </a:p>
          <a:p>
            <a:endParaRPr lang="en-US" sz="1800" dirty="0">
              <a:effectLst/>
              <a:latin typeface="Calibri" panose="020F0502020204030204" pitchFamily="34" charset="0"/>
            </a:endParaRPr>
          </a:p>
          <a:p>
            <a:endParaRPr lang="en-US" sz="1800" dirty="0">
              <a:effectLst/>
              <a:latin typeface="Calibri" panose="020F0502020204030204" pitchFamily="34" charset="0"/>
            </a:endParaRPr>
          </a:p>
          <a:p>
            <a:r>
              <a:rPr lang="en-US" sz="1800" dirty="0">
                <a:effectLst/>
                <a:latin typeface="Calibri" panose="020F0502020204030204" pitchFamily="34" charset="0"/>
              </a:rPr>
              <a:t>Photo source: </a:t>
            </a:r>
            <a:r>
              <a:rPr lang="en-US" dirty="0">
                <a:hlinkClick r:id="rId3"/>
              </a:rPr>
              <a:t>https://www.signalconnect.com/blog/3-rv-road-trip-tips/</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1</a:t>
            </a:fld>
            <a:endParaRPr lang="en-US"/>
          </a:p>
        </p:txBody>
      </p:sp>
    </p:spTree>
    <p:extLst>
      <p:ext uri="{BB962C8B-B14F-4D97-AF65-F5344CB8AC3E}">
        <p14:creationId xmlns:p14="http://schemas.microsoft.com/office/powerpoint/2010/main" val="2670326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2010</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First version of Azure SQL publicly released </a:t>
            </a:r>
          </a:p>
          <a:p>
            <a:pPr marL="628650" lvl="1" indent="-171450" rtl="0" fontAlgn="ctr">
              <a:spcBef>
                <a:spcPts val="0"/>
              </a:spcBef>
              <a:spcAft>
                <a:spcPts val="0"/>
              </a:spcAft>
              <a:buFont typeface="Arial" panose="020B0604020202020204" pitchFamily="34" charset="0"/>
              <a:buChar char="•"/>
            </a:pPr>
            <a:r>
              <a:rPr lang="en-US" sz="1100" dirty="0">
                <a:solidFill>
                  <a:srgbClr val="000000"/>
                </a:solidFill>
                <a:effectLst/>
                <a:latin typeface="Calibri" panose="020F0502020204030204" pitchFamily="34" charset="0"/>
              </a:rPr>
              <a:t>Used our own internal “replica system” but ensured that we always kept three replicas available. We also automated processes like backups and kept multiple copies.</a:t>
            </a:r>
            <a:endParaRPr lang="en-US" sz="1100" dirty="0">
              <a:effectLst/>
              <a:latin typeface="Calibri" panose="020F0502020204030204" pitchFamily="34" charset="0"/>
            </a:endParaRPr>
          </a:p>
          <a:p>
            <a:pPr marL="514350"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2014</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All of Azure SQL was rearchitected and improved to be more efficient </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Run on the same engine as on prem SQL Server, fully utilize all the HA greatness developed there</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Presented to customers in the form of DTU service tiers.</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Standard tier</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Designed to meet the needs of most workloads. </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a:t>
            </a:r>
            <a:r>
              <a:rPr lang="en-US" sz="900" dirty="0">
                <a:solidFill>
                  <a:srgbClr val="171717"/>
                </a:solidFill>
                <a:effectLst/>
                <a:latin typeface="Segoe UI" panose="020B0502040204020203" pitchFamily="34" charset="0"/>
              </a:rPr>
              <a:t>vailability model is based on a separation of compute and storage. </a:t>
            </a:r>
            <a:endParaRPr lang="en-US" sz="1100" dirty="0">
              <a:effectLst/>
              <a:latin typeface="Calibri" panose="020F0502020204030204" pitchFamily="34" charset="0"/>
            </a:endParaRPr>
          </a:p>
          <a:p>
            <a:pPr marL="1543050" lvl="3"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Remote storage is Azure premium page blob storage which is replicated locally three times within the same region. This redundancy </a:t>
            </a:r>
            <a:r>
              <a:rPr lang="en-US" sz="900" dirty="0" err="1">
                <a:solidFill>
                  <a:srgbClr val="171717"/>
                </a:solidFill>
                <a:effectLst/>
                <a:latin typeface="Segoe UI" panose="020B0502040204020203" pitchFamily="34" charset="0"/>
              </a:rPr>
              <a:t>guarentees</a:t>
            </a:r>
            <a:r>
              <a:rPr lang="en-US" sz="900" dirty="0">
                <a:solidFill>
                  <a:srgbClr val="171717"/>
                </a:solidFill>
                <a:effectLst/>
                <a:latin typeface="Segoe UI" panose="020B0502040204020203" pitchFamily="34" charset="0"/>
              </a:rPr>
              <a:t> that data will be preserved even if </a:t>
            </a:r>
            <a:r>
              <a:rPr lang="en-US" sz="900" dirty="0" err="1">
                <a:solidFill>
                  <a:srgbClr val="171717"/>
                </a:solidFill>
                <a:effectLst/>
                <a:latin typeface="Segoe UI" panose="020B0502040204020203" pitchFamily="34" charset="0"/>
              </a:rPr>
              <a:t>sql</a:t>
            </a:r>
            <a:r>
              <a:rPr lang="en-US" sz="900" dirty="0">
                <a:solidFill>
                  <a:srgbClr val="171717"/>
                </a:solidFill>
                <a:effectLst/>
                <a:latin typeface="Segoe UI" panose="020B0502040204020203" pitchFamily="34" charset="0"/>
              </a:rPr>
              <a:t> server process crashes</a:t>
            </a:r>
            <a:endParaRPr lang="en-US" sz="1100" dirty="0">
              <a:effectLst/>
              <a:latin typeface="Calibri" panose="020F0502020204030204" pitchFamily="34" charset="0"/>
            </a:endParaRPr>
          </a:p>
          <a:p>
            <a:pPr marL="1543050" lvl="3"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Remote backups stored in globally redundant Azure storage. These backups are synchronously copied 3 times in primary region and then copied as well asynchronously to a secondary region.</a:t>
            </a:r>
            <a:endParaRPr lang="en-US" sz="1100" dirty="0">
              <a:effectLst/>
              <a:latin typeface="Calibri" panose="020F0502020204030204" pitchFamily="34" charset="0"/>
            </a:endParaRPr>
          </a:p>
          <a:p>
            <a:pPr marL="1543050" lvl="3"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Compute is operated by Azure Service Fabric that initializes the </a:t>
            </a:r>
            <a:r>
              <a:rPr lang="en-US" sz="900" dirty="0" err="1">
                <a:solidFill>
                  <a:srgbClr val="171717"/>
                </a:solidFill>
                <a:effectLst/>
                <a:latin typeface="Segoe UI" panose="020B0502040204020203" pitchFamily="34" charset="0"/>
              </a:rPr>
              <a:t>sql</a:t>
            </a:r>
            <a:r>
              <a:rPr lang="en-US" sz="900" dirty="0">
                <a:solidFill>
                  <a:srgbClr val="171717"/>
                </a:solidFill>
                <a:effectLst/>
                <a:latin typeface="Segoe UI" panose="020B0502040204020203" pitchFamily="34" charset="0"/>
              </a:rPr>
              <a:t> server process, controls health of node, and performs failover to another node of spare capacity if necessary. Data in azure blob storage is not affected by these moves and simple attach to newly initiated </a:t>
            </a:r>
            <a:r>
              <a:rPr lang="en-US" sz="900" dirty="0" err="1">
                <a:solidFill>
                  <a:srgbClr val="171717"/>
                </a:solidFill>
                <a:effectLst/>
                <a:latin typeface="Segoe UI" panose="020B0502040204020203" pitchFamily="34" charset="0"/>
              </a:rPr>
              <a:t>sql</a:t>
            </a:r>
            <a:r>
              <a:rPr lang="en-US" sz="900" dirty="0">
                <a:solidFill>
                  <a:srgbClr val="171717"/>
                </a:solidFill>
                <a:effectLst/>
                <a:latin typeface="Segoe UI" panose="020B0502040204020203" pitchFamily="34" charset="0"/>
              </a:rPr>
              <a:t> server process. Today always use accelerated database recovery for failover in order for this recovery to be as fast as possible.</a:t>
            </a:r>
            <a:endParaRPr lang="en-US" sz="1100" dirty="0">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Similar architecture to failover cluster introduced in 1998 but storage is not a single point of failure due to redundancy and resiliency provided automatically by Azure Storage</a:t>
            </a:r>
            <a:endParaRPr lang="en-US" sz="1100" dirty="0">
              <a:solidFill>
                <a:srgbClr val="171717"/>
              </a:solidFill>
              <a:effectLst/>
              <a:latin typeface="Calibri" panose="020F0502020204030204" pitchFamily="34" charset="0"/>
            </a:endParaRPr>
          </a:p>
          <a:p>
            <a:pPr marL="628650" lvl="1"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Premium tier</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Designed for mission critical applications that require high IO performance, high transaction rate and guarantees of minimal performance impact to workload during maintenance activities. </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Integrates compute resources and storage which is locally attached SSD on a single node.</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HA is achieved with </a:t>
            </a:r>
            <a:r>
              <a:rPr lang="en-US" sz="900" dirty="0" err="1">
                <a:solidFill>
                  <a:srgbClr val="171717"/>
                </a:solidFill>
                <a:effectLst/>
                <a:latin typeface="Segoe UI" panose="020B0502040204020203" pitchFamily="34" charset="0"/>
              </a:rPr>
              <a:t>AlwaysOn</a:t>
            </a:r>
            <a:r>
              <a:rPr lang="en-US" sz="900" dirty="0">
                <a:solidFill>
                  <a:srgbClr val="171717"/>
                </a:solidFill>
                <a:effectLst/>
                <a:latin typeface="Segoe UI" panose="020B0502040204020203" pitchFamily="34" charset="0"/>
              </a:rPr>
              <a:t> replication similar to what we see in </a:t>
            </a:r>
            <a:r>
              <a:rPr lang="en-US" sz="900" dirty="0" err="1">
                <a:solidFill>
                  <a:srgbClr val="171717"/>
                </a:solidFill>
                <a:effectLst/>
                <a:latin typeface="Segoe UI" panose="020B0502040204020203" pitchFamily="34" charset="0"/>
              </a:rPr>
              <a:t>AlwaysOn</a:t>
            </a:r>
            <a:r>
              <a:rPr lang="en-US" sz="900" dirty="0">
                <a:solidFill>
                  <a:srgbClr val="171717"/>
                </a:solidFill>
                <a:effectLst/>
                <a:latin typeface="Segoe UI" panose="020B0502040204020203" pitchFamily="34" charset="0"/>
              </a:rPr>
              <a:t> availability groups by synchronously replicating this compute and storage to 4 node cluster.</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Primary which accepts read-write workloads constantly pushes changes to 3 secondary's and guarantees quorum before committing each transaction. </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This guarantees that if primary crashes for any reason that there is always a fully synchronized node readily available to failover to. </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Backups are stored in same way as standard tier in globally redundant Azure storage </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An extra benefit is that read only queries can be redirected to one of the secondary replicas using a feature called read scale out at no additional cost. </a:t>
            </a:r>
            <a:endParaRPr lang="en-US" sz="1100" dirty="0">
              <a:solidFill>
                <a:srgbClr val="171717"/>
              </a:solidFill>
              <a:effectLst/>
              <a:latin typeface="Calibri" panose="020F0502020204030204" pitchFamily="34" charset="0"/>
            </a:endParaRPr>
          </a:p>
          <a:p>
            <a:pPr marL="628650" lvl="1"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Geo-replication</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Asynchronous replication of the full database including replicas to another Azure region</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Allows for quick disaster recovery of individual databases in case of a regional disaster or large scale outage</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900" dirty="0">
                <a:solidFill>
                  <a:srgbClr val="171717"/>
                </a:solidFill>
                <a:effectLst/>
                <a:latin typeface="Segoe UI" panose="020B0502040204020203" pitchFamily="34" charset="0"/>
              </a:rPr>
              <a:t>Up to 4 readable secondaries</a:t>
            </a:r>
            <a:endParaRPr lang="en-US" sz="1100" dirty="0">
              <a:solidFill>
                <a:srgbClr val="171717"/>
              </a:solidFill>
              <a:effectLst/>
              <a:latin typeface="Calibri" panose="020F0502020204030204" pitchFamily="34" charset="0"/>
            </a:endParaRPr>
          </a:p>
          <a:p>
            <a:pPr marL="1085850" lvl="2" indent="-171450" rtl="0" fontAlgn="ctr">
              <a:spcBef>
                <a:spcPts val="0"/>
              </a:spcBef>
              <a:spcAft>
                <a:spcPts val="0"/>
              </a:spcAft>
              <a:buFont typeface="Arial" panose="020B0604020202020204" pitchFamily="34" charset="0"/>
              <a:buChar char="•"/>
            </a:pPr>
            <a:r>
              <a:rPr lang="en-US" sz="1100" dirty="0">
                <a:solidFill>
                  <a:srgbClr val="171717"/>
                </a:solidFill>
                <a:effectLst/>
                <a:latin typeface="Calibri" panose="020F0502020204030204" pitchFamily="34" charset="0"/>
              </a:rPr>
              <a:t>With this azure </a:t>
            </a:r>
            <a:r>
              <a:rPr lang="en-US" sz="1100" dirty="0" err="1">
                <a:solidFill>
                  <a:srgbClr val="171717"/>
                </a:solidFill>
                <a:effectLst/>
                <a:latin typeface="Calibri" panose="020F0502020204030204" pitchFamily="34" charset="0"/>
              </a:rPr>
              <a:t>sql</a:t>
            </a:r>
            <a:r>
              <a:rPr lang="en-US" sz="1100" dirty="0">
                <a:solidFill>
                  <a:srgbClr val="171717"/>
                </a:solidFill>
                <a:effectLst/>
                <a:latin typeface="Calibri" panose="020F0502020204030204" pitchFamily="34" charset="0"/>
              </a:rPr>
              <a:t> has a business continuity solution at a global scale that is simple for customers to use</a:t>
            </a:r>
            <a:endParaRPr lang="en-US" sz="900" dirty="0">
              <a:solidFill>
                <a:srgbClr val="171717"/>
              </a:solidFill>
              <a:effectLst/>
              <a:latin typeface="Segoe UI" panose="020B0502040204020203" pitchFamily="34" charset="0"/>
            </a:endParaRPr>
          </a:p>
          <a:p>
            <a:pPr marL="514350"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2018</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Introduce </a:t>
            </a:r>
            <a:r>
              <a:rPr lang="en-US" sz="1100" dirty="0" err="1">
                <a:effectLst/>
                <a:latin typeface="Calibri" panose="020F0502020204030204" pitchFamily="34" charset="0"/>
              </a:rPr>
              <a:t>vcore</a:t>
            </a:r>
            <a:r>
              <a:rPr lang="en-US" sz="1100" dirty="0">
                <a:effectLst/>
                <a:latin typeface="Calibri" panose="020F0502020204030204" pitchFamily="34" charset="0"/>
              </a:rPr>
              <a:t> model you see today</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Allows you to independently choose compute and storage resources for database. </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General Purpose has same availability architecture as standard</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Business critical has same availability architecture as Premium</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Auto-failover group </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Manage geo-replication of a group of databases on a server to another region</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Simplifies deployment and management of geo-replicated databases at scale</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Based on distributed failover groups of SQL server introduced in </a:t>
            </a:r>
            <a:r>
              <a:rPr lang="en-US" sz="1100" dirty="0" err="1">
                <a:effectLst/>
                <a:latin typeface="Calibri" panose="020F0502020204030204" pitchFamily="34" charset="0"/>
              </a:rPr>
              <a:t>sql</a:t>
            </a:r>
            <a:r>
              <a:rPr lang="en-US" sz="1100" dirty="0">
                <a:effectLst/>
                <a:latin typeface="Calibri" panose="020F0502020204030204" pitchFamily="34" charset="0"/>
              </a:rPr>
              <a:t> server 2016</a:t>
            </a:r>
          </a:p>
          <a:p>
            <a:pPr marL="628650" lvl="1"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Zone redundant configuration for premium</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Use availibity zones</a:t>
            </a:r>
          </a:p>
          <a:p>
            <a:pPr marL="1085850" lvl="2" indent="-1714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What I view as the future of HA</a:t>
            </a:r>
          </a:p>
          <a:p>
            <a:pPr marL="685800" marR="0">
              <a:spcBef>
                <a:spcPts val="0"/>
              </a:spcBef>
              <a:spcAft>
                <a:spcPts val="0"/>
              </a:spcAft>
            </a:pPr>
            <a:r>
              <a:rPr lang="en-US" sz="1100" dirty="0">
                <a:effectLst/>
                <a:latin typeface="Calibri" panose="020F0502020204030204" pitchFamily="34" charset="0"/>
              </a:rPr>
              <a:t> </a:t>
            </a:r>
          </a:p>
          <a:p>
            <a:pPr marL="0" marR="0">
              <a:spcAft>
                <a:spcPts val="0"/>
              </a:spcAft>
            </a:pPr>
            <a:endParaRPr lang="en-US" b="1" dirty="0"/>
          </a:p>
        </p:txBody>
      </p:sp>
      <p:sp>
        <p:nvSpPr>
          <p:cNvPr id="4" name="Slide Number Placeholder 3"/>
          <p:cNvSpPr>
            <a:spLocks noGrp="1"/>
          </p:cNvSpPr>
          <p:nvPr>
            <p:ph type="sldNum" sz="quarter" idx="5"/>
          </p:nvPr>
        </p:nvSpPr>
        <p:spPr/>
        <p:txBody>
          <a:bodyPr/>
          <a:lstStyle/>
          <a:p>
            <a:fld id="{2A03B786-2A9D-4964-97B2-536631C41FBA}" type="slidenum">
              <a:rPr lang="en-US" smtClean="0"/>
              <a:t>11</a:t>
            </a:fld>
            <a:endParaRPr lang="en-US"/>
          </a:p>
        </p:txBody>
      </p:sp>
    </p:spTree>
    <p:extLst>
      <p:ext uri="{BB962C8B-B14F-4D97-AF65-F5344CB8AC3E}">
        <p14:creationId xmlns:p14="http://schemas.microsoft.com/office/powerpoint/2010/main" val="3241148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a:t>
            </a:r>
            <a:r>
              <a:rPr lang="en-US" dirty="0">
                <a:hlinkClick r:id="rId3"/>
              </a:rPr>
              <a:t>https://www.freepik.com/premium-photo/vintage-nature-background-landscape-mountain_1327900.htm</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12</a:t>
            </a:fld>
            <a:endParaRPr lang="en-US"/>
          </a:p>
        </p:txBody>
      </p:sp>
    </p:spTree>
    <p:extLst>
      <p:ext uri="{BB962C8B-B14F-4D97-AF65-F5344CB8AC3E}">
        <p14:creationId xmlns:p14="http://schemas.microsoft.com/office/powerpoint/2010/main" val="5853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 will start this definition at an even higher level by first defining a region. An Azure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region is a set of datacenters </a:t>
            </a:r>
            <a:r>
              <a:rPr lang="en-US" sz="1200" dirty="0">
                <a:effectLst/>
                <a:latin typeface="Calibri" panose="020F0502020204030204" pitchFamily="34" charset="0"/>
                <a:ea typeface="Calibri" panose="020F0502020204030204" pitchFamily="34" charset="0"/>
                <a:cs typeface="Times New Roman" panose="02020603050405020304" pitchFamily="18" charset="0"/>
              </a:rPr>
              <a:t>deployed within a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latency-defined perimeter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connected through a dedicated regional low-latency network</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Availability Zones are </a:t>
            </a:r>
            <a:r>
              <a:rPr lang="en-US" sz="12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unique and physically separate physical locations </a:t>
            </a:r>
            <a:r>
              <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within an Azure region. To ensure resiliency, there's a minimum of three separate zones in all AZ enabled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Each zone is made up of one or more datacenters equipped </a:t>
            </a:r>
            <a:r>
              <a:rPr lang="en-US" sz="12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 independent power, cooling, and networking</a:t>
            </a:r>
            <a:r>
              <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Zone-redundant configurations are when the Azure platform automatically replicates your service across Availability Zones to protect from single-points-of-failure since one zone failing will not impact the availability of another zone. Azure SQL Database currently offers a zone redundant configuration for the Business Critical and Premium service tiers, lets dive into what this looks like</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13</a:t>
            </a:fld>
            <a:endParaRPr lang="en-US"/>
          </a:p>
        </p:txBody>
      </p:sp>
    </p:spTree>
    <p:extLst>
      <p:ext uri="{BB962C8B-B14F-4D97-AF65-F5344CB8AC3E}">
        <p14:creationId xmlns:p14="http://schemas.microsoft.com/office/powerpoint/2010/main" val="121915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171717"/>
                </a:solidFill>
                <a:effectLst/>
                <a:latin typeface="Segoe UI" panose="020B0502040204020203" pitchFamily="34" charset="0"/>
                <a:ea typeface="Times New Roman" panose="02020603050405020304" pitchFamily="18" charset="0"/>
              </a:rPr>
              <a:t>Previous slide showed Premium/BC architecture – 4 synchronous replicas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171717"/>
                </a:solidFill>
                <a:effectLst/>
                <a:latin typeface="Segoe UI" panose="020B0502040204020203" pitchFamily="34" charset="0"/>
                <a:ea typeface="Times New Roman" panose="02020603050405020304" pitchFamily="18" charset="0"/>
              </a:rPr>
              <a:t>With the introduction of </a:t>
            </a:r>
            <a:r>
              <a:rPr lang="en-US" sz="900" u="sng" dirty="0">
                <a:solidFill>
                  <a:srgbClr val="171717"/>
                </a:solidFill>
                <a:effectLst/>
                <a:latin typeface="Segoe UI" panose="020B0502040204020203" pitchFamily="34" charset="0"/>
                <a:ea typeface="Times New Roman" panose="02020603050405020304" pitchFamily="18" charset="0"/>
                <a:hlinkClick r:id="rId3"/>
              </a:rPr>
              <a:t>Azure Availability Zones</a:t>
            </a:r>
            <a:r>
              <a:rPr lang="en-US" sz="900" dirty="0">
                <a:solidFill>
                  <a:srgbClr val="171717"/>
                </a:solidFill>
                <a:effectLst/>
                <a:latin typeface="Segoe UI" panose="020B0502040204020203" pitchFamily="34" charset="0"/>
                <a:ea typeface="Times New Roman" panose="02020603050405020304" pitchFamily="18" charset="0"/>
              </a:rPr>
              <a:t>, SQL Database </a:t>
            </a:r>
            <a:r>
              <a:rPr lang="en-US" sz="900" b="1" dirty="0">
                <a:solidFill>
                  <a:srgbClr val="171717"/>
                </a:solidFill>
                <a:effectLst/>
                <a:latin typeface="Segoe UI" panose="020B0502040204020203" pitchFamily="34" charset="0"/>
                <a:ea typeface="Times New Roman" panose="02020603050405020304" pitchFamily="18" charset="0"/>
              </a:rPr>
              <a:t>can place different replicas </a:t>
            </a:r>
            <a:r>
              <a:rPr lang="en-US" sz="900" dirty="0">
                <a:solidFill>
                  <a:srgbClr val="171717"/>
                </a:solidFill>
                <a:effectLst/>
                <a:latin typeface="Segoe UI" panose="020B0502040204020203" pitchFamily="34" charset="0"/>
                <a:ea typeface="Times New Roman" panose="02020603050405020304" pitchFamily="18" charset="0"/>
              </a:rPr>
              <a:t>to </a:t>
            </a:r>
            <a:r>
              <a:rPr lang="en-US" sz="900" b="0" dirty="0">
                <a:solidFill>
                  <a:srgbClr val="171717"/>
                </a:solidFill>
                <a:effectLst/>
                <a:latin typeface="Segoe UI" panose="020B0502040204020203" pitchFamily="34" charset="0"/>
                <a:ea typeface="Times New Roman" panose="02020603050405020304" pitchFamily="18" charset="0"/>
              </a:rPr>
              <a:t>different availability zones </a:t>
            </a:r>
            <a:r>
              <a:rPr lang="en-US" sz="900" dirty="0">
                <a:solidFill>
                  <a:srgbClr val="171717"/>
                </a:solidFill>
                <a:effectLst/>
                <a:latin typeface="Segoe UI" panose="020B0502040204020203" pitchFamily="34" charset="0"/>
                <a:ea typeface="Times New Roman" panose="02020603050405020304" pitchFamily="18" charset="0"/>
              </a:rPr>
              <a:t>in the same region making your database </a:t>
            </a:r>
            <a:r>
              <a:rPr lang="en-US" sz="900" b="1" dirty="0">
                <a:solidFill>
                  <a:srgbClr val="171717"/>
                </a:solidFill>
                <a:effectLst/>
                <a:latin typeface="Segoe UI" panose="020B0502040204020203" pitchFamily="34" charset="0"/>
                <a:ea typeface="Times New Roman" panose="02020603050405020304" pitchFamily="18" charset="0"/>
              </a:rPr>
              <a:t>resilient to a much larger set of failures, including catastrophic datacenter outages, without any changes to the application.</a:t>
            </a:r>
            <a:r>
              <a:rPr lang="en-US" sz="900" dirty="0">
                <a:solidFill>
                  <a:srgbClr val="171717"/>
                </a:solidFill>
                <a:effectLst/>
                <a:latin typeface="Segoe UI" panose="020B0502040204020203" pitchFamily="34" charset="0"/>
                <a:ea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171717"/>
                </a:solidFill>
                <a:effectLst/>
                <a:latin typeface="Segoe UI" panose="020B0502040204020203" pitchFamily="34" charset="0"/>
                <a:ea typeface="Times New Roman" panose="02020603050405020304" pitchFamily="18" charset="0"/>
              </a:rPr>
              <a:t>Uses synchronous replication still maintaining the near instantaneous failover and near zero data loss.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171717"/>
                </a:solidFill>
                <a:effectLst/>
                <a:latin typeface="Segoe UI" panose="020B0502040204020203" pitchFamily="34" charset="0"/>
                <a:ea typeface="Times New Roman" panose="02020603050405020304" pitchFamily="18" charset="0"/>
              </a:rPr>
              <a:t>All additional resiliency at no extra </a:t>
            </a:r>
            <a:r>
              <a:rPr lang="en-US" sz="900" dirty="0" err="1">
                <a:solidFill>
                  <a:srgbClr val="171717"/>
                </a:solidFill>
                <a:effectLst/>
                <a:latin typeface="Segoe UI" panose="020B0502040204020203" pitchFamily="34" charset="0"/>
                <a:ea typeface="Times New Roman" panose="02020603050405020304" pitchFamily="18" charset="0"/>
              </a:rPr>
              <a:t>cost</a:t>
            </a:r>
            <a:r>
              <a:rPr lang="en-US" sz="900" b="0" dirty="0" err="1">
                <a:solidFill>
                  <a:srgbClr val="171717"/>
                </a:solidFill>
                <a:effectLst/>
                <a:latin typeface="Segoe UI" panose="020B0502040204020203" pitchFamily="34" charset="0"/>
              </a:rPr>
              <a:t>ery</a:t>
            </a:r>
            <a:endParaRPr lang="en-US" sz="900" dirty="0">
              <a:solidFill>
                <a:srgbClr val="171717"/>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easy to enable for any Premium/BC database using Gen5 hardware</a:t>
            </a:r>
          </a:p>
          <a:p>
            <a:endParaRPr lang="en-US" dirty="0"/>
          </a:p>
          <a:p>
            <a:r>
              <a:rPr lang="en-US" dirty="0"/>
              <a:t>Stress in the demo how it is free by pointing out that pricing doesn’t change in the pricing pane</a:t>
            </a:r>
          </a:p>
          <a:p>
            <a:endParaRPr lang="en-US" dirty="0"/>
          </a:p>
          <a:p>
            <a:r>
              <a:rPr lang="en-US" dirty="0"/>
              <a:t>Free, easy to configure, uses synchronous makes database resilient to large set of failures including datacenter outages.</a:t>
            </a:r>
            <a:r>
              <a:rPr lang="en-US" sz="1800" dirty="0">
                <a:effectLst/>
                <a:latin typeface="Calibri" panose="020F0502020204030204" pitchFamily="34" charset="0"/>
                <a:ea typeface="Calibri" panose="020F0502020204030204" pitchFamily="34" charset="0"/>
              </a:rPr>
              <a:t> With this feature enabled, even a meteor can crash and destroy an entire datacenter and your database will still be up and running in a different Availability Zone within the same region (too bad the dinosaurs didn't have a zone redundant configuration).</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15</a:t>
            </a:fld>
            <a:endParaRPr lang="en-US"/>
          </a:p>
        </p:txBody>
      </p:sp>
    </p:spTree>
    <p:extLst>
      <p:ext uri="{BB962C8B-B14F-4D97-AF65-F5344CB8AC3E}">
        <p14:creationId xmlns:p14="http://schemas.microsoft.com/office/powerpoint/2010/main" val="1691775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While meteor crashing into an entire datacenter seems like a dramatic case, there are actual many modern real world examples where a zone redundant configuration would save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In 2011 Vodafone had a major downtime issue causing several hundred thousand customers to lose voice, text, and internet access causing news to spread. What caused this outage?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Thieves broke into one of the exchange centers and stole a bunch of computer equipment and network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Just to explain the context of this picture this cartoon fox called Swiper is from a major children’s cartoon in the US who is known for stealing or “swiping” things. It’s best to keep Swiper away from datacenters, but even if he were to break in the zone redundant configuration would still save the day and have databases still be up and running in a different AZ in the same region.</a:t>
            </a:r>
            <a:endParaRPr lang="en-US" dirty="0"/>
          </a:p>
          <a:p>
            <a:endParaRPr lang="en-US" dirty="0"/>
          </a:p>
          <a:p>
            <a:endParaRPr lang="en-US" dirty="0"/>
          </a:p>
          <a:p>
            <a:endParaRPr lang="en-US" dirty="0"/>
          </a:p>
          <a:p>
            <a:r>
              <a:rPr lang="en-US" dirty="0"/>
              <a:t>News source:</a:t>
            </a:r>
          </a:p>
          <a:p>
            <a:r>
              <a:rPr lang="en-US" sz="1200" dirty="0">
                <a:hlinkClick r:id="rId3"/>
              </a:rPr>
              <a:t>https://www.bbc.com/news/technology-12595681</a:t>
            </a:r>
            <a:endParaRPr lang="en-US" dirty="0"/>
          </a:p>
          <a:p>
            <a:endParaRPr lang="en-US" dirty="0"/>
          </a:p>
          <a:p>
            <a:endParaRPr lang="en-US" dirty="0"/>
          </a:p>
          <a:p>
            <a:r>
              <a:rPr lang="en-US" dirty="0"/>
              <a:t>Picture sources:</a:t>
            </a:r>
          </a:p>
          <a:p>
            <a:r>
              <a:rPr lang="en-US" dirty="0">
                <a:hlinkClick r:id="rId4"/>
              </a:rPr>
              <a:t>https://www.web24.com.au/library/getting-started-servers-everything-need-know</a:t>
            </a:r>
            <a:endParaRPr lang="en-US" dirty="0"/>
          </a:p>
          <a:p>
            <a:r>
              <a:rPr lang="en-US" dirty="0">
                <a:hlinkClick r:id="rId5"/>
              </a:rPr>
              <a:t>https://digitalstrips.com/</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8/13/2020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1992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Fun examples aside what value does this zone redundancy actually bring in terms of availability for databases?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To understand the value let’s look at our SLA for uptime which is the most important metric for availability. Azure SQL Database offers a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baseline 99.99% availability SLA across all of its service tiers</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provides a higher </a:t>
            </a:r>
            <a:r>
              <a:rPr lang="en-US" sz="900" b="1" dirty="0">
                <a:effectLst/>
                <a:latin typeface="Calibri" panose="020F0502020204030204" pitchFamily="34" charset="0"/>
                <a:ea typeface="Calibri" panose="020F0502020204030204" pitchFamily="34" charset="0"/>
                <a:cs typeface="Times New Roman" panose="02020603050405020304" pitchFamily="18" charset="0"/>
              </a:rPr>
              <a:t>99.995% SLA for the business critical and premium databases </a:t>
            </a:r>
            <a:r>
              <a:rPr lang="en-US" sz="900" dirty="0">
                <a:effectLst/>
                <a:latin typeface="Calibri" panose="020F0502020204030204" pitchFamily="34" charset="0"/>
                <a:ea typeface="Calibri" panose="020F0502020204030204" pitchFamily="34" charset="0"/>
                <a:cs typeface="Times New Roman" panose="02020603050405020304" pitchFamily="18" charset="0"/>
              </a:rPr>
              <a:t>with zone redundancy enabled. By integrating with Azure availability zones, we leverage the </a:t>
            </a:r>
            <a:r>
              <a:rPr lang="en-US" sz="900" b="1" dirty="0">
                <a:effectLst/>
                <a:latin typeface="Calibri" panose="020F0502020204030204" pitchFamily="34" charset="0"/>
                <a:ea typeface="Calibri" panose="020F0502020204030204" pitchFamily="34" charset="0"/>
                <a:cs typeface="Times New Roman" panose="02020603050405020304" pitchFamily="18" charset="0"/>
              </a:rPr>
              <a:t>additional fault tolerance and isolation that AZs provide</a:t>
            </a:r>
            <a:r>
              <a:rPr lang="en-US" sz="900" dirty="0">
                <a:effectLst/>
                <a:latin typeface="Calibri" panose="020F0502020204030204" pitchFamily="34" charset="0"/>
                <a:ea typeface="Calibri" panose="020F0502020204030204" pitchFamily="34" charset="0"/>
                <a:cs typeface="Times New Roman" panose="02020603050405020304" pitchFamily="18" charset="0"/>
              </a:rPr>
              <a:t>, which in turn allows us to offer a higher availability guarantee using the compute and storage redundancy across AZs and the same self-healing operations.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If you remember from earlier this 99.995% SLA  offers a 50% reduction of downtime as the baseline 99.99%. In the time frame of a year for the 99.99% SLA that exists for non zone redundant databases the downtime should not exceed </a:t>
            </a:r>
            <a:r>
              <a:rPr lang="en-US" sz="900" b="1" dirty="0">
                <a:effectLst/>
                <a:latin typeface="Calibri" panose="020F0502020204030204" pitchFamily="34" charset="0"/>
                <a:ea typeface="Calibri" panose="020F0502020204030204" pitchFamily="34" charset="0"/>
                <a:cs typeface="Times New Roman" panose="02020603050405020304" pitchFamily="18" charset="0"/>
              </a:rPr>
              <a:t>52.56 minutes per year</a:t>
            </a:r>
            <a:r>
              <a:rPr lang="en-US" sz="900" dirty="0">
                <a:effectLst/>
                <a:latin typeface="Calibri" panose="020F0502020204030204" pitchFamily="34" charset="0"/>
                <a:ea typeface="Calibri" panose="020F0502020204030204" pitchFamily="34" charset="0"/>
                <a:cs typeface="Times New Roman" panose="02020603050405020304" pitchFamily="18" charset="0"/>
              </a:rPr>
              <a:t>. Zone redundancy increases availability to 99.995%, which means a maximum downtime of only </a:t>
            </a:r>
            <a:r>
              <a:rPr lang="en-US" sz="900" b="1" dirty="0">
                <a:effectLst/>
                <a:latin typeface="Calibri" panose="020F0502020204030204" pitchFamily="34" charset="0"/>
                <a:ea typeface="Calibri" panose="020F0502020204030204" pitchFamily="34" charset="0"/>
                <a:cs typeface="Times New Roman" panose="02020603050405020304" pitchFamily="18" charset="0"/>
              </a:rPr>
              <a:t>26.28 minutes per year.</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2:35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map shows all the regions where the zone redundant configuration is currently available for Azure SQL Premium and Business Critical databases and elastic pools. This slide provides a link to the public Azure documentation that keeps track of the most up to date information on the regions where different Azure services support Availability Zones as this AZ greatness is added to more and </a:t>
            </a:r>
            <a:r>
              <a:rPr lang="en-US" sz="900">
                <a:effectLst/>
                <a:latin typeface="Calibri" panose="020F0502020204030204" pitchFamily="34" charset="0"/>
                <a:ea typeface="Calibri" panose="020F0502020204030204" pitchFamily="34" charset="0"/>
                <a:cs typeface="Times New Roman" panose="02020603050405020304" pitchFamily="18" charset="0"/>
              </a:rPr>
              <a:t>more regions. </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After talking about how great zone redundancy is and also discussing Geo replication this leads to the common question of what to use when?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advised</a:t>
            </a:r>
            <a:r>
              <a:rPr lang="en-US" sz="1200" dirty="0">
                <a:effectLst/>
                <a:latin typeface="Calibri" panose="020F0502020204030204" pitchFamily="34" charset="0"/>
                <a:ea typeface="Calibri" panose="020F0502020204030204" pitchFamily="34" charset="0"/>
                <a:cs typeface="Times New Roman" panose="02020603050405020304" pitchFamily="18" charset="0"/>
              </a:rPr>
              <a:t> that customers use the zone redundant configuration for all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production databases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This synchronous replication is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only way to be protected against zonal outages</a:t>
            </a:r>
            <a:r>
              <a:rPr lang="en-US" sz="1200" dirty="0">
                <a:effectLst/>
                <a:latin typeface="Calibri" panose="020F0502020204030204" pitchFamily="34" charset="0"/>
                <a:ea typeface="Calibri" panose="020F0502020204030204" pitchFamily="34" charset="0"/>
                <a:cs typeface="Times New Roman" panose="02020603050405020304" pitchFamily="18" charset="0"/>
              </a:rPr>
              <a:t>. Since this comes at no extra cost to the customer for Premium and Business Critical databases and provides additional availability there is no reason for these customers to not enable zone redundancy for these databases.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GeoDR it is advised that customer use GeoDR for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more critical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dbs</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where it is necessary to avoid regional failure</a:t>
            </a:r>
            <a:r>
              <a:rPr lang="en-US" sz="1200" dirty="0">
                <a:effectLst/>
                <a:latin typeface="Calibri" panose="020F0502020204030204" pitchFamily="34" charset="0"/>
                <a:ea typeface="Calibri" panose="020F0502020204030204" pitchFamily="34" charset="0"/>
                <a:cs typeface="Times New Roman" panose="02020603050405020304" pitchFamily="18" charset="0"/>
              </a:rPr>
              <a:t>. This asynchronous replication allows for disaster recovery protection. While this costs more this is the only way to be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protected against major disasters across an entire region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advised that customers use both ZR and GeoDR for tier 1 apps as shown in this diagram. This combination allows the high availability with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quick failover from zone redundancy while also guaranteeing that there is no data loss in a zonal or regional failure. Work together to make an unstoppable database. </a:t>
            </a:r>
          </a:p>
          <a:p>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19</a:t>
            </a:fld>
            <a:endParaRPr lang="en-US"/>
          </a:p>
        </p:txBody>
      </p:sp>
    </p:spTree>
    <p:extLst>
      <p:ext uri="{BB962C8B-B14F-4D97-AF65-F5344CB8AC3E}">
        <p14:creationId xmlns:p14="http://schemas.microsoft.com/office/powerpoint/2010/main" val="877875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a:t>
            </a:r>
            <a:r>
              <a:rPr lang="en-US" dirty="0">
                <a:hlinkClick r:id="rId3"/>
              </a:rPr>
              <a:t>http://vintagetravelpostcards.blogspot.com/2012/05/florida-beaches.html</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20</a:t>
            </a:fld>
            <a:endParaRPr lang="en-US"/>
          </a:p>
        </p:txBody>
      </p:sp>
    </p:spTree>
    <p:extLst>
      <p:ext uri="{BB962C8B-B14F-4D97-AF65-F5344CB8AC3E}">
        <p14:creationId xmlns:p14="http://schemas.microsoft.com/office/powerpoint/2010/main" val="347650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a:t>
            </a:r>
            <a:r>
              <a:rPr lang="en-US" dirty="0">
                <a:hlinkClick r:id="rId3"/>
              </a:rPr>
              <a:t>https://unsplash.com/photos/wC69cxOE7Us</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3</a:t>
            </a:fld>
            <a:endParaRPr lang="en-US"/>
          </a:p>
        </p:txBody>
      </p:sp>
    </p:spTree>
    <p:extLst>
      <p:ext uri="{BB962C8B-B14F-4D97-AF65-F5344CB8AC3E}">
        <p14:creationId xmlns:p14="http://schemas.microsoft.com/office/powerpoint/2010/main" val="2411178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HA is crucial – The world isn’t perfect and neither are any hardware or software. Ready embrace this facts by using systems that </a:t>
            </a:r>
            <a:r>
              <a:rPr lang="en-US" sz="900" dirty="0">
                <a:effectLst/>
                <a:latin typeface="Calibri" panose="020F0502020204030204" pitchFamily="34" charset="0"/>
              </a:rPr>
              <a:t>minimize the effects of a single failing component with as little downtime as possible.</a:t>
            </a:r>
          </a:p>
          <a:p>
            <a:endParaRPr lang="en-US" sz="900" dirty="0">
              <a:effectLst/>
              <a:latin typeface="Calibri" panose="020F0502020204030204" pitchFamily="34" charset="0"/>
            </a:endParaRPr>
          </a:p>
          <a:p>
            <a:r>
              <a:rPr lang="en-US" sz="900" b="0" dirty="0">
                <a:effectLst/>
                <a:latin typeface="Calibri" panose="020F0502020204030204" pitchFamily="34" charset="0"/>
              </a:rPr>
              <a:t>Matured – HA has improved so much from 1989 where the closest thing to HA was infrequent backups taken on the same server. Now have sync and async replication options with several </a:t>
            </a:r>
            <a:r>
              <a:rPr lang="en-US" sz="900" b="0" dirty="0" err="1">
                <a:effectLst/>
                <a:latin typeface="Calibri" panose="020F0502020204030204" pitchFamily="34" charset="0"/>
              </a:rPr>
              <a:t>replias</a:t>
            </a:r>
            <a:r>
              <a:rPr lang="en-US" sz="900" b="0" dirty="0">
                <a:effectLst/>
                <a:latin typeface="Calibri" panose="020F0502020204030204" pitchFamily="34" charset="0"/>
              </a:rPr>
              <a:t>, automated </a:t>
            </a:r>
            <a:r>
              <a:rPr lang="en-US" sz="900" b="0" dirty="0" err="1">
                <a:effectLst/>
                <a:latin typeface="Calibri" panose="020F0502020204030204" pitchFamily="34" charset="0"/>
              </a:rPr>
              <a:t>failoves</a:t>
            </a:r>
            <a:r>
              <a:rPr lang="en-US" sz="900" b="0" dirty="0">
                <a:effectLst/>
                <a:latin typeface="Calibri" panose="020F0502020204030204" pitchFamily="34" charset="0"/>
              </a:rPr>
              <a:t>, virtualization of connections to replicas, groupings of databases into single units of failure , speedier recovery systems,  and built in resiliency at a global scale in the cloud.</a:t>
            </a:r>
          </a:p>
          <a:p>
            <a:endParaRPr lang="en-US" sz="900" b="0" dirty="0">
              <a:effectLst/>
              <a:latin typeface="Calibri" panose="020F0502020204030204" pitchFamily="34" charset="0"/>
            </a:endParaRPr>
          </a:p>
          <a:p>
            <a:r>
              <a:rPr lang="en-US" sz="900" b="0" dirty="0">
                <a:effectLst/>
                <a:latin typeface="Calibri" panose="020F0502020204030204" pitchFamily="34" charset="0"/>
              </a:rPr>
              <a:t>HA – built in maintenance and fault tolerance for all azure </a:t>
            </a:r>
            <a:r>
              <a:rPr lang="en-US" sz="900" b="0" dirty="0" err="1">
                <a:effectLst/>
                <a:latin typeface="Calibri" panose="020F0502020204030204" pitchFamily="34" charset="0"/>
              </a:rPr>
              <a:t>sql</a:t>
            </a:r>
            <a:r>
              <a:rPr lang="en-US" sz="900" b="0" dirty="0">
                <a:effectLst/>
                <a:latin typeface="Calibri" panose="020F0502020204030204" pitchFamily="34" charset="0"/>
              </a:rPr>
              <a:t> database giving a simple hands off experience. 99.99% uptime SLA across tiers and 99.995% when utilizing zone redundant configuration for BC/Premium</a:t>
            </a:r>
          </a:p>
          <a:p>
            <a:endParaRPr lang="en-US" sz="900" b="0" dirty="0">
              <a:effectLst/>
              <a:latin typeface="Calibri" panose="020F0502020204030204" pitchFamily="34" charset="0"/>
            </a:endParaRPr>
          </a:p>
          <a:p>
            <a:r>
              <a:rPr lang="en-US" sz="900" b="0" dirty="0">
                <a:effectLst/>
                <a:latin typeface="Calibri" panose="020F0502020204030204" pitchFamily="34" charset="0"/>
              </a:rPr>
              <a:t>Availability zones future of HA – Synchronous replication guaranteeing no lag in committed transactions to secondaries so there is always another replica readily available to failover to with no data loss within the same region even when a full data center goes down</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Resources of concepts described today as well as info on how to configure ZR for CLI and </a:t>
            </a:r>
            <a:r>
              <a:rPr lang="en-US" sz="900" b="0" dirty="0" err="1"/>
              <a:t>powershell</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a:p>
            <a:r>
              <a:rPr lang="en-US" dirty="0"/>
              <a:t>Ben and everyone who put together the new stars of data conference for providing this great learning opportunity for 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Bob Ward – patiently taking the time to walk through history of HA for Azure SQL with me</a:t>
            </a:r>
          </a:p>
          <a:p>
            <a:r>
              <a:rPr lang="en-US" dirty="0"/>
              <a:t>Anna Hoffman – amazing and inspiring mentor</a:t>
            </a:r>
          </a:p>
          <a:p>
            <a:r>
              <a:rPr lang="en-US" dirty="0"/>
              <a:t>Roommates for always supporting me allowing me to use the living room for this presentation</a:t>
            </a:r>
          </a:p>
          <a:p>
            <a:endParaRPr lang="en-US" dirty="0"/>
          </a:p>
          <a:p>
            <a:r>
              <a:rPr lang="en-US" dirty="0"/>
              <a:t>Questions?</a:t>
            </a:r>
          </a:p>
        </p:txBody>
      </p:sp>
      <p:sp>
        <p:nvSpPr>
          <p:cNvPr id="4" name="Slide Number Placeholder 3"/>
          <p:cNvSpPr>
            <a:spLocks noGrp="1"/>
          </p:cNvSpPr>
          <p:nvPr>
            <p:ph type="sldNum" sz="quarter" idx="5"/>
          </p:nvPr>
        </p:nvSpPr>
        <p:spPr/>
        <p:txBody>
          <a:bodyPr/>
          <a:lstStyle/>
          <a:p>
            <a:fld id="{2A03B786-2A9D-4964-97B2-536631C41FBA}" type="slidenum">
              <a:rPr lang="en-US" smtClean="0"/>
              <a:t>23</a:t>
            </a:fld>
            <a:endParaRPr lang="en-US"/>
          </a:p>
        </p:txBody>
      </p:sp>
    </p:spTree>
    <p:extLst>
      <p:ext uri="{BB962C8B-B14F-4D97-AF65-F5344CB8AC3E}">
        <p14:creationId xmlns:p14="http://schemas.microsoft.com/office/powerpoint/2010/main" val="3619724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8/13/2020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8/13/2020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b="0" i="0" dirty="0">
                <a:solidFill>
                  <a:srgbClr val="171717"/>
                </a:solidFill>
                <a:effectLst/>
                <a:latin typeface="Segoe UI" panose="020B0502040204020203" pitchFamily="34" charset="0"/>
              </a:rPr>
              <a:t>backups enable database restore to a point in time within the configured retention period. A </a:t>
            </a:r>
            <a:r>
              <a:rPr lang="en-US" sz="900" dirty="0" err="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self-service disaster recovery capability that we offer which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automatically creates full backups, differential backups, and transaction log backups</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Full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database backups are created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weekly</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and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differential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database backups are generally created every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12 hours</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Transaction log backups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are generally created every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5 to 10 minutes</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In the case where you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need database backups beyond the 7-35 day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provided by these automated backups you can configure long-term retention (LTR) of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full backups for up to 10 years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in Azure Blob storage. With LTR policy, the weekly full backups are automatically copied to a different read access geo-redundant storage container.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Another DR capability in Azure SQL is geo-replication. It allows you to </a:t>
            </a:r>
            <a:r>
              <a:rPr lang="en-US" sz="900" b="1" dirty="0">
                <a:effectLst/>
                <a:latin typeface="Calibri" panose="020F0502020204030204" pitchFamily="34" charset="0"/>
                <a:ea typeface="Calibri" panose="020F0502020204030204" pitchFamily="34" charset="0"/>
                <a:cs typeface="Times New Roman" panose="02020603050405020304" pitchFamily="18" charset="0"/>
              </a:rPr>
              <a:t>create readable secondary databases in the same or different region</a:t>
            </a:r>
            <a:r>
              <a:rPr lang="en-US" sz="900" dirty="0">
                <a:effectLst/>
                <a:latin typeface="Calibri" panose="020F0502020204030204" pitchFamily="34" charset="0"/>
                <a:ea typeface="Calibri" panose="020F0502020204030204" pitchFamily="34" charset="0"/>
                <a:cs typeface="Times New Roman" panose="02020603050405020304" pitchFamily="18" charset="0"/>
              </a:rPr>
              <a:t>. It is designed as a business continuity solution that allows the application to perform </a:t>
            </a:r>
            <a:r>
              <a:rPr lang="en-US" sz="900" b="1" dirty="0">
                <a:effectLst/>
                <a:latin typeface="Calibri" panose="020F0502020204030204" pitchFamily="34" charset="0"/>
                <a:ea typeface="Calibri" panose="020F0502020204030204" pitchFamily="34" charset="0"/>
                <a:cs typeface="Times New Roman" panose="02020603050405020304" pitchFamily="18" charset="0"/>
              </a:rPr>
              <a:t>quick disaster recovery of individual databases in case of a regional disaster or large scale outage</a:t>
            </a:r>
            <a:r>
              <a:rPr lang="en-US" sz="900" dirty="0">
                <a:effectLst/>
                <a:latin typeface="Calibri" panose="020F0502020204030204" pitchFamily="34" charset="0"/>
                <a:ea typeface="Calibri" panose="020F0502020204030204" pitchFamily="34" charset="0"/>
                <a:cs typeface="Times New Roman" panose="02020603050405020304" pitchFamily="18" charset="0"/>
              </a:rPr>
              <a:t>. With geo-replication enabled the application can initiate failover to a secondary database in a different Azure region however this</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failover must be initiated manually by the application or the user. After failover, the new primary has a different connection end point.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Auto-failover groups is a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declarative abstraction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on top of the existing </a:t>
            </a:r>
            <a:r>
              <a:rPr lang="en-US" sz="900" u="sng" dirty="0">
                <a:solidFill>
                  <a:srgbClr val="0000FF"/>
                </a:solidFill>
                <a:effectLst/>
                <a:latin typeface="Segoe UI" panose="020B0502040204020203" pitchFamily="34" charset="0"/>
                <a:ea typeface="Calibri" panose="020F0502020204030204" pitchFamily="34" charset="0"/>
                <a:cs typeface="Times New Roman" panose="02020603050405020304" pitchFamily="18" charset="0"/>
                <a:hlinkClick r:id="rId3"/>
              </a:rPr>
              <a:t>active geo-replication</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feature, designed to simplify deployment and management of geo-replicated databases at scale. It essentially allows you to </a:t>
            </a:r>
            <a:r>
              <a:rPr lang="en-US" sz="900" b="1"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manage replication and failover of a group of databases </a:t>
            </a:r>
            <a:r>
              <a:rPr lang="en-US" sz="9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on a SQL Database server or all databases in a managed instance to another region.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sz="1200" dirty="0">
                <a:effectLst/>
                <a:latin typeface="Calibri" panose="020F0502020204030204" pitchFamily="34" charset="0"/>
                <a:ea typeface="Calibri" panose="020F0502020204030204" pitchFamily="34" charset="0"/>
                <a:cs typeface="Times New Roman" panose="02020603050405020304" pitchFamily="18" charset="0"/>
              </a:rPr>
              <a:t>hile high availability and disaster recovery are similar concepts, they actually target different scenarios.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goal of high availability is to have continuous availability of the database with resilience to local failures. This covers recovery from local hardware and software failures in an automated way that is transparent to the applications that use the database. On the other hand the goal of disaster recovery is to quickly recover the database from a failure to provide business continuity and protect the business by minimizing any data loss.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failovers have no disruption to the users and occur in millisecond or sub-millisecond time. The scope for high availability is hardware and software failures within a region. On the other hand disaster recover has longer time to failover since the scope is across regions for larger scale disruptions.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Synchronous replication – </a:t>
            </a:r>
            <a:r>
              <a:rPr lang="en-US" b="0" i="0" dirty="0">
                <a:effectLst/>
                <a:latin typeface="Segoe UI" panose="020B0502040204020203" pitchFamily="34" charset="0"/>
              </a:rPr>
              <a:t>primary waits on making more changes until a majority of the secondaries respond. Helps prevent data loss since there is no lag between when the transaction commits and when it is replicated and thus primaries and secondaries are synchronized.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 Async primary keeps making changes without confirmation from secondaries. Work well for long distance synchronization.</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0" dirty="0">
                <a:effectLst/>
                <a:latin typeface="Calibri" panose="020F0502020204030204" pitchFamily="34" charset="0"/>
                <a:ea typeface="Calibri" panose="020F0502020204030204" pitchFamily="34" charset="0"/>
                <a:cs typeface="Times New Roman" panose="02020603050405020304" pitchFamily="18" charset="0"/>
              </a:rPr>
              <a:t>HA is typically measured in percent of uptime for the service whereas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Disastery</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recovery is measured by RPO and RTO. RPO is Recovery Point Objective which is essentially the amount of data loss from an outage</a:t>
            </a:r>
            <a:r>
              <a:rPr lang="en-US" sz="1200" dirty="0">
                <a:effectLst/>
                <a:latin typeface="Calibri" panose="020F0502020204030204" pitchFamily="34" charset="0"/>
                <a:ea typeface="Calibri" panose="020F0502020204030204" pitchFamily="34" charset="0"/>
                <a:cs typeface="Times New Roman" panose="02020603050405020304" pitchFamily="18" charset="0"/>
              </a:rPr>
              <a:t>. RTO Recovery Time objective amount of time to restart after an outage. </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4</a:t>
            </a:fld>
            <a:endParaRPr lang="en-US"/>
          </a:p>
        </p:txBody>
      </p:sp>
    </p:spTree>
    <p:extLst>
      <p:ext uri="{BB962C8B-B14F-4D97-AF65-F5344CB8AC3E}">
        <p14:creationId xmlns:p14="http://schemas.microsoft.com/office/powerpoint/2010/main" val="390323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Microsoft and AWS:</a:t>
            </a:r>
          </a:p>
          <a:p>
            <a:r>
              <a:rPr lang="en-US" sz="900" b="0" dirty="0"/>
              <a:t>	Downtime = </a:t>
            </a:r>
            <a:r>
              <a:rPr lang="en-US" sz="1100" b="0" i="0" dirty="0">
                <a:solidFill>
                  <a:srgbClr val="4C4C51"/>
                </a:solidFill>
                <a:effectLst/>
                <a:latin typeface="Segoe UI" panose="020B0502040204020203" pitchFamily="34" charset="0"/>
              </a:rPr>
              <a:t>all continuous attempts by Customer to establish a connection to the Database within the minute fail</a:t>
            </a:r>
          </a:p>
          <a:p>
            <a:r>
              <a:rPr lang="en-US" sz="1100" b="0" i="0" dirty="0">
                <a:solidFill>
                  <a:srgbClr val="4C4C51"/>
                </a:solidFill>
                <a:effectLst/>
                <a:latin typeface="Segoe UI" panose="020B0502040204020203" pitchFamily="34" charset="0"/>
              </a:rPr>
              <a:t>Google:</a:t>
            </a:r>
          </a:p>
          <a:p>
            <a:r>
              <a:rPr lang="en-US" sz="1100" b="0" i="0" dirty="0">
                <a:solidFill>
                  <a:srgbClr val="4C4C51"/>
                </a:solidFill>
                <a:effectLst/>
                <a:latin typeface="Segoe UI" panose="020B0502040204020203" pitchFamily="34" charset="0"/>
              </a:rPr>
              <a:t>	2</a:t>
            </a:r>
            <a:r>
              <a:rPr lang="en-US" sz="1100" b="0" i="0" baseline="30000" dirty="0">
                <a:solidFill>
                  <a:srgbClr val="4C4C51"/>
                </a:solidFill>
                <a:effectLst/>
                <a:latin typeface="Segoe UI" panose="020B0502040204020203" pitchFamily="34" charset="0"/>
              </a:rPr>
              <a:t>nd</a:t>
            </a:r>
            <a:r>
              <a:rPr lang="en-US" sz="1100" b="0" i="0" dirty="0">
                <a:solidFill>
                  <a:srgbClr val="4C4C51"/>
                </a:solidFill>
                <a:effectLst/>
                <a:latin typeface="Segoe UI" panose="020B0502040204020203" pitchFamily="34" charset="0"/>
              </a:rPr>
              <a:t> gen: all connection requests to multi zone fail</a:t>
            </a:r>
          </a:p>
          <a:p>
            <a:r>
              <a:rPr lang="en-US" sz="1100" b="0" i="0" dirty="0">
                <a:solidFill>
                  <a:srgbClr val="4C4C51"/>
                </a:solidFill>
                <a:effectLst/>
                <a:latin typeface="Segoe UI" panose="020B0502040204020203" pitchFamily="34" charset="0"/>
              </a:rPr>
              <a:t>	1</a:t>
            </a:r>
            <a:r>
              <a:rPr lang="en-US" sz="1100" b="0" i="0" baseline="30000" dirty="0">
                <a:solidFill>
                  <a:srgbClr val="4C4C51"/>
                </a:solidFill>
                <a:effectLst/>
                <a:latin typeface="Segoe UI" panose="020B0502040204020203" pitchFamily="34" charset="0"/>
              </a:rPr>
              <a:t>st</a:t>
            </a:r>
            <a:r>
              <a:rPr lang="en-US" sz="1100" b="0" i="0" dirty="0">
                <a:solidFill>
                  <a:srgbClr val="4C4C51"/>
                </a:solidFill>
                <a:effectLst/>
                <a:latin typeface="Segoe UI" panose="020B0502040204020203" pitchFamily="34" charset="0"/>
              </a:rPr>
              <a:t> gen: more than 20% server side error rate</a:t>
            </a:r>
          </a:p>
          <a:p>
            <a:endParaRPr lang="en-US" sz="1100" b="0" i="0" dirty="0">
              <a:solidFill>
                <a:srgbClr val="4C4C51"/>
              </a:solidFill>
              <a:effectLst/>
              <a:latin typeface="Segoe UI" panose="020B0502040204020203" pitchFamily="34" charset="0"/>
            </a:endParaRPr>
          </a:p>
          <a:p>
            <a:r>
              <a:rPr lang="en-US" sz="1100" b="0" i="0" dirty="0">
                <a:solidFill>
                  <a:srgbClr val="4C4C51"/>
                </a:solidFill>
                <a:effectLst/>
                <a:latin typeface="Segoe UI" panose="020B0502040204020203" pitchFamily="34" charset="0"/>
              </a:rPr>
              <a:t>Oracle:</a:t>
            </a:r>
          </a:p>
          <a:p>
            <a:r>
              <a:rPr lang="en-US" sz="1100" b="0" i="0" dirty="0">
                <a:solidFill>
                  <a:srgbClr val="4C4C51"/>
                </a:solidFill>
                <a:effectLst/>
                <a:latin typeface="Segoe UI" panose="020B0502040204020203" pitchFamily="34" charset="0"/>
              </a:rPr>
              <a:t>	In state of “Region Unavailable”</a:t>
            </a:r>
          </a:p>
          <a:p>
            <a:r>
              <a:rPr lang="en-US" sz="1100" b="0" i="0" dirty="0">
                <a:solidFill>
                  <a:srgbClr val="4C4C51"/>
                </a:solidFill>
                <a:effectLst/>
                <a:latin typeface="Segoe UI" panose="020B0502040204020203" pitchFamily="34" charset="0"/>
              </a:rPr>
              <a:t>	API Error Rate</a:t>
            </a:r>
          </a:p>
          <a:p>
            <a:r>
              <a:rPr lang="en-US" sz="1100" b="0" i="0" dirty="0">
                <a:solidFill>
                  <a:srgbClr val="4C4C51"/>
                </a:solidFill>
                <a:effectLst/>
                <a:latin typeface="Segoe UI" panose="020B0502040204020203" pitchFamily="34" charset="0"/>
              </a:rPr>
              <a:t>	Dedicated Circuit is “Unavailable”</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a:t>
            </a:r>
            <a:r>
              <a:rPr lang="en-US" dirty="0">
                <a:hlinkClick r:id="rId3"/>
              </a:rPr>
              <a:t>http://neat-stuff-blog.blogspot.com/2010/12/vintage-street-views.html</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6</a:t>
            </a:fld>
            <a:endParaRPr lang="en-US"/>
          </a:p>
        </p:txBody>
      </p:sp>
    </p:spTree>
    <p:extLst>
      <p:ext uri="{BB962C8B-B14F-4D97-AF65-F5344CB8AC3E}">
        <p14:creationId xmlns:p14="http://schemas.microsoft.com/office/powerpoint/2010/main" val="208532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1989 </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First edition of SQL server released!</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While SQL server has always had ACID properties for recovery the initial storage and compute resiliency was minimal.</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All of the "HA" that existing in initial editions was based around local database and transaction log backups that were applied on the same server.</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Backups were often not very frequent with logs typically being backed up about once a day</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Hard drives went out a lot back in the day, less sophisticated hardware than today</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In order to account for this some customers would build there own replication solutions by standing up another server and continuously restoring backups on it. </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Any automation for a solution like this was very complex to implement and involved a lot of manual work to figure out how best to monitor health and how to adjust when hardware fails. </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Most customers just depended on local backups as full HA solution</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1995</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Replication introduced!</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We provide ability to set up another server and send data from primary server to it. </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Often used to have some read workloads offloaded to another server</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Could also be used as a starting point for HA but this required manual failover and also required reconfiguring app and client configuration to connect to this over server instead which was complicated and time consuming. Often people continued to simply restore on the same server.</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Transactional replication - . Good for high volume of insert, update, and delete activity and when need speedy updates keep track of incremental changes rather than net change</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Snapshot replication - Good for infrequent data changes, acceptable to have out of date copies, replicate small volume data. Distribute data exactly how it appears at a given moment. </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1998 </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Failover cluster</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Leveraged Windows Failover Clustering technology to provide local HA at the server instance level through failover from one node to another if the current node becomes unavailable. </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Game changer for 2 reasons:</a:t>
            </a:r>
          </a:p>
          <a:p>
            <a:pPr marL="1543050" lvl="3" indent="-171450" rtl="0" fontAlgn="ctr">
              <a:spcBef>
                <a:spcPts val="0"/>
              </a:spcBef>
              <a:spcAft>
                <a:spcPts val="0"/>
              </a:spcAft>
              <a:buFont typeface="Arial" panose="020B0604020202020204" pitchFamily="34" charset="0"/>
              <a:buChar char="•"/>
            </a:pPr>
            <a:r>
              <a:rPr lang="en-US" sz="800" b="0" i="0" dirty="0">
                <a:effectLst/>
                <a:latin typeface="Calibri" panose="020F0502020204030204" pitchFamily="34" charset="0"/>
              </a:rPr>
              <a:t>Provided an automated way to detect a failover problem</a:t>
            </a:r>
          </a:p>
          <a:p>
            <a:pPr marL="1543050" lvl="3" indent="-171450" rtl="0" fontAlgn="ctr">
              <a:spcBef>
                <a:spcPts val="0"/>
              </a:spcBef>
              <a:spcAft>
                <a:spcPts val="0"/>
              </a:spcAft>
              <a:buFont typeface="Arial" panose="020B0604020202020204" pitchFamily="34" charset="0"/>
              <a:buChar char="•"/>
            </a:pPr>
            <a:r>
              <a:rPr lang="en-US" sz="800" b="0" i="0" dirty="0">
                <a:effectLst/>
                <a:latin typeface="Calibri" panose="020F0502020204030204" pitchFamily="34" charset="0"/>
              </a:rPr>
              <a:t>Solved the issue of having to reconfigure app and client connections to a replica. Failover clusters provided a virtualization of node connections with virtual network names which allowed for simple redirection to another node without manually reconfiguring the app and client connection information. </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Main drawback: shared storage between nodes so storage was a single point of failure</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Log Shipping</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Not discuss too much since more of a disaster recovery solution than HA</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Allows you to automatically send transaction log backups from primary to secondary on separate secondary servers</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Automates process of customers standing up a server and continuously restoring backups that customers did in 1989</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2000</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Merge replication introduced</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Not get to much into details of how this works but important to note that a third type of replication was introduced </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Allows various sites to work and make changes autonomously and later merge updates into a single, uniform result using the merge agent </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2005</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Mirroring</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As transactions written to principal database they are sent to a mirrored database as well with a witness acting as an intermediary to determine when to failover.</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Automated failover solution like a failover cluster but with no shared storage. No longer have storage as single point of failure</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Only have 1 replica to mirror to.</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Based on server health not health of database. Database can have issues but if server detected as healthy the database would not failover. </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Fast Recovery:</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Whenever database recovery happens goes through 3 phase process</a:t>
            </a:r>
          </a:p>
          <a:p>
            <a:pPr marL="1543050" lvl="3"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Analysis</a:t>
            </a:r>
          </a:p>
          <a:p>
            <a:pPr marL="2000250" lvl="4"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Analyze the state of each transaction that occurred since the last successful checkpoint</a:t>
            </a:r>
          </a:p>
          <a:p>
            <a:pPr marL="1543050" lvl="3"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Redo</a:t>
            </a:r>
          </a:p>
          <a:p>
            <a:pPr marL="2000250" lvl="4"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Bring database to the state it was at before crash be redoing all committed operations </a:t>
            </a:r>
          </a:p>
          <a:p>
            <a:pPr marL="1543050" lvl="3"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Undo</a:t>
            </a:r>
          </a:p>
          <a:p>
            <a:pPr marL="2000250" lvl="4"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Roll back and undo operations that were performed by transactions that were active during time of crash</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Undo was the step that took the longest time to complete. Until 2005 couldn't access database until undo was finished, fast recovery allowed database to be accessible after redo phase by maintaining locks during undo phase to avoid any inconsistency issues. Now database become available again much sooner</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2012</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Always on Availability Groups</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Mirroring introduced in 2005 was the predecessor to Always on AG which is the availability solution for </a:t>
            </a:r>
            <a:r>
              <a:rPr lang="en-US" sz="800" dirty="0" err="1">
                <a:effectLst/>
                <a:latin typeface="Calibri" panose="020F0502020204030204" pitchFamily="34" charset="0"/>
              </a:rPr>
              <a:t>sql</a:t>
            </a:r>
            <a:r>
              <a:rPr lang="en-US" sz="800" dirty="0">
                <a:effectLst/>
                <a:latin typeface="Calibri" panose="020F0502020204030204" pitchFamily="34" charset="0"/>
              </a:rPr>
              <a:t> server used today which leverages Windows Failover Clustering technology .</a:t>
            </a:r>
          </a:p>
          <a:p>
            <a:pPr marL="1543050" lvl="3"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Rather than the 1 replica offered by mirroring now have multiple replicas and support for both synchronous and asynchronous replication</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Provided a was to group together multiple databases into a single unit of failover. Expand virtualization piece with </a:t>
            </a:r>
            <a:r>
              <a:rPr lang="en-US" sz="800" dirty="0" err="1">
                <a:effectLst/>
                <a:latin typeface="Calibri" panose="020F0502020204030204" pitchFamily="34" charset="0"/>
              </a:rPr>
              <a:t>AlwaysOn</a:t>
            </a:r>
            <a:r>
              <a:rPr lang="en-US" sz="800" dirty="0">
                <a:effectLst/>
                <a:latin typeface="Calibri" panose="020F0502020204030204" pitchFamily="34" charset="0"/>
              </a:rPr>
              <a:t> listener that accepts centralized requests to these HA groups with a unique IP and virtual network name. </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Secondary's could also be configured to handle read only work loads. Allowing replicas to be used for offloading these read workloads and HA solution. </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2016</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Enhanced AGs</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Failover now based on health of database rather than health of server. Unhealthy databases will failover</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Turbo charges availability groups to  be much faster.</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Distributed availability groups allowed Availability groups to be chained together regardless of if they were in same Windows Server Failover Clustering</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5 -&gt; 8 replicas supported</a:t>
            </a:r>
          </a:p>
          <a:p>
            <a:pPr marL="514350"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2019</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Accelerated database recovery</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Fast recovery from 2005 got even faster.</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Redesigned the engine recovery process so that recovery time is not impacted by long running transactions. Optimizations made recovery time is now constant time rather than dependent on the number and size of active transactions in the system.</a:t>
            </a:r>
          </a:p>
          <a:p>
            <a:pPr marL="628650" lvl="1"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Further enhancements to AGS</a:t>
            </a:r>
          </a:p>
          <a:p>
            <a:pPr marL="1085850" lvl="2" indent="-171450" rtl="0" fontAlgn="ctr">
              <a:spcBef>
                <a:spcPts val="0"/>
              </a:spcBef>
              <a:spcAft>
                <a:spcPts val="0"/>
              </a:spcAft>
              <a:buFont typeface="Arial" panose="020B0604020202020204" pitchFamily="34" charset="0"/>
              <a:buChar char="•"/>
            </a:pPr>
            <a:r>
              <a:rPr lang="en-US" sz="800" dirty="0">
                <a:effectLst/>
                <a:latin typeface="Calibri" panose="020F0502020204030204" pitchFamily="34" charset="0"/>
              </a:rPr>
              <a:t>Such as 5 synchronous replicas and 9 total replicas</a:t>
            </a:r>
          </a:p>
          <a:p>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7</a:t>
            </a:fld>
            <a:endParaRPr lang="en-US"/>
          </a:p>
        </p:txBody>
      </p:sp>
    </p:spTree>
    <p:extLst>
      <p:ext uri="{BB962C8B-B14F-4D97-AF65-F5344CB8AC3E}">
        <p14:creationId xmlns:p14="http://schemas.microsoft.com/office/powerpoint/2010/main" val="66453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 </a:t>
            </a:r>
            <a:r>
              <a:rPr lang="en-US" dirty="0">
                <a:hlinkClick r:id="rId3"/>
              </a:rPr>
              <a:t>https://www.deviantart.com/shera00/art/Vintage-sky-200358808</a:t>
            </a:r>
            <a:endParaRPr lang="en-US" dirty="0"/>
          </a:p>
        </p:txBody>
      </p:sp>
      <p:sp>
        <p:nvSpPr>
          <p:cNvPr id="4" name="Slide Number Placeholder 3"/>
          <p:cNvSpPr>
            <a:spLocks noGrp="1"/>
          </p:cNvSpPr>
          <p:nvPr>
            <p:ph type="sldNum" sz="quarter" idx="5"/>
          </p:nvPr>
        </p:nvSpPr>
        <p:spPr/>
        <p:txBody>
          <a:bodyPr/>
          <a:lstStyle/>
          <a:p>
            <a:fld id="{2A03B786-2A9D-4964-97B2-536631C41FBA}" type="slidenum">
              <a:rPr lang="en-US" smtClean="0"/>
              <a:t>8</a:t>
            </a:fld>
            <a:endParaRPr lang="en-US"/>
          </a:p>
        </p:txBody>
      </p:sp>
    </p:spTree>
    <p:extLst>
      <p:ext uri="{BB962C8B-B14F-4D97-AF65-F5344CB8AC3E}">
        <p14:creationId xmlns:p14="http://schemas.microsoft.com/office/powerpoint/2010/main" val="252807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offerings fall under the Azure SQL umbrella, all of which are built on the SQL Server engine</a:t>
            </a:r>
          </a:p>
          <a:p>
            <a:endParaRPr lang="en-US" dirty="0"/>
          </a:p>
          <a:p>
            <a:r>
              <a:rPr lang="en-US" dirty="0"/>
              <a:t>VM - IaaS you manage stack up to and included O/S, we manage the rest.</a:t>
            </a:r>
          </a:p>
          <a:p>
            <a:r>
              <a:rPr lang="en-US" dirty="0"/>
              <a:t>Best for customers who require ultimate control over SQL and operating system who use features like </a:t>
            </a:r>
            <a:r>
              <a:rPr lang="en-US" dirty="0" err="1"/>
              <a:t>Polybase</a:t>
            </a:r>
            <a:r>
              <a:rPr lang="en-US" dirty="0"/>
              <a:t>, </a:t>
            </a:r>
            <a:r>
              <a:rPr lang="en-US" dirty="0" err="1"/>
              <a:t>Filestream</a:t>
            </a:r>
            <a:r>
              <a:rPr lang="en-US" dirty="0"/>
              <a:t>, and want 3</a:t>
            </a:r>
            <a:r>
              <a:rPr lang="en-US" baseline="30000" dirty="0"/>
              <a:t>rd</a:t>
            </a:r>
            <a:r>
              <a:rPr lang="en-US" dirty="0"/>
              <a:t> party software installed side by side. Has 100% code compatibility with SQL Server and gives access to latest SQL Server updates and releases</a:t>
            </a:r>
          </a:p>
          <a:p>
            <a:endParaRPr lang="en-US" dirty="0"/>
          </a:p>
          <a:p>
            <a:r>
              <a:rPr lang="en-US" dirty="0"/>
              <a:t>PaaS you manage stack up to O/S, we manage rest of stack starting at O/S.</a:t>
            </a:r>
          </a:p>
          <a:p>
            <a:endParaRPr lang="en-US" dirty="0"/>
          </a:p>
          <a:p>
            <a:r>
              <a:rPr lang="en-US" dirty="0"/>
              <a:t>MI – nearly 100% </a:t>
            </a:r>
            <a:r>
              <a:rPr lang="en-US" dirty="0" err="1"/>
              <a:t>compat</a:t>
            </a:r>
            <a:r>
              <a:rPr lang="en-US" dirty="0"/>
              <a:t> with on prem or increased control network traffic between app and data tier with native VNET support.</a:t>
            </a:r>
          </a:p>
          <a:p>
            <a:r>
              <a:rPr lang="en-US" dirty="0"/>
              <a:t>DB – best for customers who are building new apps in the cloud who want fast provisioning and scalability. Have options for both serverless and provisioned compute. Also has different performance tiers for targeted for different kinds of applications including hyperscale which allows for highly scalable storage and compute. Today’s presentation focus on non-hyperscale tiers in order to scope down the session for this hour, however Hyperscale is also a highly available solution with built in replication across all of it’s layers. You can learn more about the details of the highly available hyperscale architecture in the high availability public documentation for azure </a:t>
            </a:r>
            <a:r>
              <a:rPr lang="en-US" dirty="0" err="1"/>
              <a:t>sql</a:t>
            </a:r>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8/13/2020 11:22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Hands free experience.  </a:t>
            </a:r>
          </a:p>
          <a:p>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Built-in maintenance - Virtually all infrastructure maintenance with SQL Database is </a:t>
            </a:r>
            <a:r>
              <a:rPr lang="en-US" sz="1800" b="0" dirty="0">
                <a:effectLst/>
                <a:latin typeface="Calibri" panose="020F0502020204030204" pitchFamily="34" charset="0"/>
                <a:ea typeface="Calibri" panose="020F0502020204030204" pitchFamily="34" charset="0"/>
                <a:cs typeface="Calibri" panose="020F0502020204030204" pitchFamily="34" charset="0"/>
              </a:rPr>
              <a:t>automatically handled as part of the service such as patching, backups, Windows and SQL upgrades</a:t>
            </a:r>
            <a:r>
              <a:rPr lang="en-US" sz="1800" b="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as well as </a:t>
            </a:r>
            <a:r>
              <a:rPr lang="en-US" sz="1800" b="0" dirty="0">
                <a:effectLst/>
                <a:latin typeface="Calibri" panose="020F0502020204030204" pitchFamily="34" charset="0"/>
                <a:ea typeface="Calibri" panose="020F0502020204030204" pitchFamily="34" charset="0"/>
                <a:cs typeface="Calibri" panose="020F0502020204030204" pitchFamily="34" charset="0"/>
              </a:rPr>
              <a:t>unplanned events </a:t>
            </a:r>
            <a:r>
              <a:rPr lang="en-US" sz="1800" dirty="0">
                <a:effectLst/>
                <a:latin typeface="Calibri" panose="020F0502020204030204" pitchFamily="34" charset="0"/>
                <a:ea typeface="Calibri" panose="020F0502020204030204" pitchFamily="34" charset="0"/>
                <a:cs typeface="Calibri" panose="020F0502020204030204" pitchFamily="34" charset="0"/>
              </a:rPr>
              <a:t>such as underlying hardware, software, or network failures. This allows customers get </a:t>
            </a:r>
            <a:r>
              <a:rPr lang="en-US" sz="1800" b="0" dirty="0">
                <a:effectLst/>
                <a:latin typeface="Calibri" panose="020F0502020204030204" pitchFamily="34" charset="0"/>
                <a:ea typeface="Calibri" panose="020F0502020204030204" pitchFamily="34" charset="0"/>
                <a:cs typeface="Calibri" panose="020F0502020204030204" pitchFamily="34" charset="0"/>
              </a:rPr>
              <a:t>the full benefit of replicated databases without having to configure or maintain </a:t>
            </a:r>
            <a:r>
              <a:rPr lang="en-US" sz="1800" dirty="0">
                <a:effectLst/>
                <a:latin typeface="Calibri" panose="020F0502020204030204" pitchFamily="34" charset="0"/>
                <a:ea typeface="Calibri" panose="020F0502020204030204" pitchFamily="34" charset="0"/>
                <a:cs typeface="Calibri" panose="020F0502020204030204" pitchFamily="34" charset="0"/>
              </a:rPr>
              <a:t>complicated hardware, software, OS or virtualization environments</a:t>
            </a:r>
            <a:r>
              <a:rPr lang="en-US" sz="1800" dirty="0">
                <a:solidFill>
                  <a:srgbClr val="1F4D78"/>
                </a:solidFill>
                <a:effectLst/>
                <a:latin typeface="Calibri" panose="020F0502020204030204" pitchFamily="34" charset="0"/>
                <a:ea typeface="Calibri" panose="020F0502020204030204" pitchFamily="34" charset="0"/>
                <a:cs typeface="Calibri" panose="020F0502020204030204" pitchFamily="34" charset="0"/>
              </a:rPr>
              <a:t>. </a:t>
            </a:r>
          </a:p>
          <a:p>
            <a:endParaRPr lang="en-US" sz="1800" dirty="0">
              <a:solidFill>
                <a:srgbClr val="1F4D78"/>
              </a:solidFill>
              <a:effectLst/>
              <a:latin typeface="Calibri" panose="020F0502020204030204" pitchFamily="34" charset="0"/>
              <a:ea typeface="Calibri" panose="020F0502020204030204" pitchFamily="34" charset="0"/>
              <a:cs typeface="Calibri" panose="020F0502020204030204" pitchFamily="34" charset="0"/>
            </a:endParaRPr>
          </a:p>
          <a:p>
            <a:r>
              <a:rPr lang="en-US" sz="1800" dirty="0">
                <a:solidFill>
                  <a:srgbClr val="1F4D78"/>
                </a:solidFill>
                <a:effectLst/>
                <a:latin typeface="Calibri" panose="020F0502020204030204" pitchFamily="34" charset="0"/>
                <a:ea typeface="Calibri" panose="020F0502020204030204" pitchFamily="34" charset="0"/>
                <a:cs typeface="Calibri" panose="020F0502020204030204" pitchFamily="34" charset="0"/>
              </a:rPr>
              <a:t>Fault tolerance - </a:t>
            </a:r>
          </a:p>
          <a:p>
            <a:r>
              <a:rPr lang="en-US" sz="1800" dirty="0">
                <a:effectLst/>
                <a:latin typeface="Calibri" panose="020F0502020204030204" pitchFamily="34" charset="0"/>
                <a:ea typeface="Calibri" panose="020F0502020204030204" pitchFamily="34" charset="0"/>
                <a:cs typeface="Calibri" panose="020F0502020204030204" pitchFamily="34" charset="0"/>
              </a:rPr>
              <a:t>Fault tolerance </a:t>
            </a:r>
            <a:r>
              <a:rPr lang="en-US" sz="1800" b="0" dirty="0">
                <a:effectLst/>
                <a:latin typeface="Calibri" panose="020F0502020204030204" pitchFamily="34" charset="0"/>
                <a:ea typeface="Calibri" panose="020F0502020204030204" pitchFamily="34" charset="0"/>
                <a:cs typeface="Calibri" panose="020F0502020204030204" pitchFamily="34" charset="0"/>
              </a:rPr>
              <a:t>is built in to each Azure SQL database with replicas </a:t>
            </a:r>
            <a:r>
              <a:rPr lang="en-US" sz="1800" dirty="0">
                <a:effectLst/>
                <a:latin typeface="Calibri" panose="020F0502020204030204" pitchFamily="34" charset="0"/>
                <a:ea typeface="Calibri" panose="020F0502020204030204" pitchFamily="34" charset="0"/>
                <a:cs typeface="Calibri" panose="020F0502020204030204" pitchFamily="34" charset="0"/>
              </a:rPr>
              <a:t>using the </a:t>
            </a:r>
            <a:r>
              <a:rPr lang="en-US" sz="1800" b="1" dirty="0">
                <a:effectLst/>
                <a:latin typeface="Calibri" panose="020F0502020204030204" pitchFamily="34" charset="0"/>
                <a:ea typeface="Calibri" panose="020F0502020204030204" pitchFamily="34" charset="0"/>
                <a:cs typeface="Calibri" panose="020F0502020204030204" pitchFamily="34" charset="0"/>
              </a:rPr>
              <a:t>quorum writes technique </a:t>
            </a:r>
            <a:r>
              <a:rPr lang="en-US" sz="1800" dirty="0">
                <a:effectLst/>
                <a:latin typeface="Calibri" panose="020F0502020204030204" pitchFamily="34" charset="0"/>
                <a:ea typeface="Calibri" panose="020F0502020204030204" pitchFamily="34" charset="0"/>
                <a:cs typeface="Calibri" panose="020F0502020204030204" pitchFamily="34" charset="0"/>
              </a:rPr>
              <a:t>to automatically deliver inherent data protection, database uptime, and system stability. These system replicas are also </a:t>
            </a:r>
            <a:r>
              <a:rPr lang="en-US" sz="1800" b="0" dirty="0">
                <a:effectLst/>
                <a:latin typeface="Calibri" panose="020F0502020204030204" pitchFamily="34" charset="0"/>
                <a:ea typeface="Calibri" panose="020F0502020204030204" pitchFamily="34" charset="0"/>
                <a:cs typeface="Calibri" panose="020F0502020204030204" pitchFamily="34" charset="0"/>
              </a:rPr>
              <a:t>automatically moved to new machines</a:t>
            </a:r>
            <a:r>
              <a:rPr lang="en-US" sz="1800" dirty="0">
                <a:effectLst/>
                <a:latin typeface="Calibri" panose="020F0502020204030204" pitchFamily="34" charset="0"/>
                <a:ea typeface="Calibri" panose="020F0502020204030204" pitchFamily="34" charset="0"/>
                <a:cs typeface="Calibri" panose="020F0502020204030204" pitchFamily="34" charset="0"/>
              </a:rPr>
              <a:t>, which are provisioned anytime, anywhere as old machines fail.  The </a:t>
            </a:r>
            <a:r>
              <a:rPr lang="en-US" sz="1800" b="0" dirty="0">
                <a:effectLst/>
                <a:latin typeface="Calibri" panose="020F0502020204030204" pitchFamily="34" charset="0"/>
                <a:ea typeface="Calibri" panose="020F0502020204030204" pitchFamily="34" charset="0"/>
                <a:cs typeface="Calibri" panose="020F0502020204030204" pitchFamily="34" charset="0"/>
              </a:rPr>
              <a:t>Service Fabric failover system is used for </a:t>
            </a:r>
            <a:r>
              <a:rPr lang="en-US" sz="1800" dirty="0">
                <a:effectLst/>
                <a:latin typeface="Calibri" panose="020F0502020204030204" pitchFamily="34" charset="0"/>
                <a:ea typeface="Calibri" panose="020F0502020204030204" pitchFamily="34" charset="0"/>
                <a:cs typeface="Calibri" panose="020F0502020204030204" pitchFamily="34" charset="0"/>
              </a:rPr>
              <a:t>failovers which are fully automated without loss of any committed data. The routing of connections to the primary replica is dynamically managed by the service with no application logic required.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91120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0.xml"/><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41.xml"/><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ags" Target="../tags/tag4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5.xml"/><Relationship Id="rId1" Type="http://schemas.openxmlformats.org/officeDocument/2006/relationships/tags" Target="../tags/tag43.xml"/><Relationship Id="rId4"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4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6.xml"/><Relationship Id="rId4" Type="http://schemas.openxmlformats.org/officeDocument/2006/relationships/image" Target="../media/image2.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5.xml"/><Relationship Id="rId1" Type="http://schemas.openxmlformats.org/officeDocument/2006/relationships/tags" Target="../tags/tag47.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0.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1.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0090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03369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56876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837306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4210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278997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220459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78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835746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41408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529619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420984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643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05710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6970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88850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99704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77847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73036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06291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63738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710040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112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91423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112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57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378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18127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56599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374474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32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74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35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12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209428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16934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4967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F70-B177-4FB8-A3CB-7D67DB573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5DF1C-422B-4873-AFB0-49607F098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F7538-546B-4796-BBF4-B6DAB9604225}"/>
              </a:ext>
            </a:extLst>
          </p:cNvPr>
          <p:cNvSpPr>
            <a:spLocks noGrp="1"/>
          </p:cNvSpPr>
          <p:nvPr>
            <p:ph type="dt" sz="half" idx="10"/>
          </p:nvPr>
        </p:nvSpPr>
        <p:spPr/>
        <p:txBody>
          <a:bodyPr/>
          <a:lstStyle/>
          <a:p>
            <a:fld id="{CA69E166-F408-4B1E-9DBF-204E346F6640}" type="datetimeFigureOut">
              <a:rPr lang="en-US" smtClean="0"/>
              <a:t>8/13/2020</a:t>
            </a:fld>
            <a:endParaRPr lang="en-US"/>
          </a:p>
        </p:txBody>
      </p:sp>
      <p:sp>
        <p:nvSpPr>
          <p:cNvPr id="5" name="Footer Placeholder 4">
            <a:extLst>
              <a:ext uri="{FF2B5EF4-FFF2-40B4-BE49-F238E27FC236}">
                <a16:creationId xmlns:a16="http://schemas.microsoft.com/office/drawing/2014/main" id="{9BDEF760-CCB8-4FF0-861C-9544BAC67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F9B6C-25D0-4752-A648-2E6FC094824E}"/>
              </a:ext>
            </a:extLst>
          </p:cNvPr>
          <p:cNvSpPr>
            <a:spLocks noGrp="1"/>
          </p:cNvSpPr>
          <p:nvPr>
            <p:ph type="sldNum" sz="quarter" idx="12"/>
          </p:nvPr>
        </p:nvSpPr>
        <p:spPr/>
        <p:txBody>
          <a:bodyPr/>
          <a:lstStyle/>
          <a:p>
            <a:fld id="{D6103D0B-4410-4C57-ACBA-2B542F217CD4}" type="slidenum">
              <a:rPr lang="en-US" smtClean="0"/>
              <a:t>‹#›</a:t>
            </a:fld>
            <a:endParaRPr lang="en-US"/>
          </a:p>
        </p:txBody>
      </p:sp>
    </p:spTree>
    <p:extLst>
      <p:ext uri="{BB962C8B-B14F-4D97-AF65-F5344CB8AC3E}">
        <p14:creationId xmlns:p14="http://schemas.microsoft.com/office/powerpoint/2010/main" val="377769620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22409"/>
            <a:ext cx="4167887" cy="13111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699"/>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193899"/>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17269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059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9780046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8D1B-9863-4426-9EEC-655F6CE61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D0F08E-BDF8-4948-BB04-6EFAE098F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6CC8D-093C-464A-A261-A6080D974E5B}"/>
              </a:ext>
            </a:extLst>
          </p:cNvPr>
          <p:cNvSpPr>
            <a:spLocks noGrp="1"/>
          </p:cNvSpPr>
          <p:nvPr>
            <p:ph type="dt" sz="half" idx="10"/>
          </p:nvPr>
        </p:nvSpPr>
        <p:spPr>
          <a:xfrm>
            <a:off x="838200" y="6418873"/>
            <a:ext cx="2743200" cy="365125"/>
          </a:xfrm>
        </p:spPr>
        <p:txBody>
          <a:bodyPr/>
          <a:lstStyle/>
          <a:p>
            <a:fld id="{829E3B6D-4A29-41B8-B8EB-5A0DC8DE1ACA}" type="datetime1">
              <a:rPr lang="en-US" smtClean="0"/>
              <a:t>8/13/2020</a:t>
            </a:fld>
            <a:endParaRPr lang="en-US"/>
          </a:p>
        </p:txBody>
      </p:sp>
      <p:sp>
        <p:nvSpPr>
          <p:cNvPr id="5" name="Footer Placeholder 4">
            <a:extLst>
              <a:ext uri="{FF2B5EF4-FFF2-40B4-BE49-F238E27FC236}">
                <a16:creationId xmlns:a16="http://schemas.microsoft.com/office/drawing/2014/main" id="{E161705A-E5B3-4B02-9B5E-D0C91B31E228}"/>
              </a:ext>
            </a:extLst>
          </p:cNvPr>
          <p:cNvSpPr>
            <a:spLocks noGrp="1"/>
          </p:cNvSpPr>
          <p:nvPr>
            <p:ph type="ftr" sz="quarter" idx="11"/>
          </p:nvPr>
        </p:nvSpPr>
        <p:spPr>
          <a:xfrm>
            <a:off x="4038600" y="6418873"/>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0BB03F11-8B64-4D36-8D0E-2665909276B7}"/>
              </a:ext>
            </a:extLst>
          </p:cNvPr>
          <p:cNvSpPr>
            <a:spLocks noGrp="1"/>
          </p:cNvSpPr>
          <p:nvPr>
            <p:ph type="sldNum" sz="quarter" idx="12"/>
          </p:nvPr>
        </p:nvSpPr>
        <p:spPr>
          <a:xfrm>
            <a:off x="8610600" y="6418873"/>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98541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8/13/2020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6781235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42A-2F35-47E2-B993-1780B7A50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60881B-9B3C-4C3C-BDF8-1D1FA0798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5A75D5-DD63-484C-98BF-2650EBD6D9C1}"/>
              </a:ext>
            </a:extLst>
          </p:cNvPr>
          <p:cNvSpPr>
            <a:spLocks noGrp="1"/>
          </p:cNvSpPr>
          <p:nvPr>
            <p:ph type="dt" sz="half" idx="10"/>
          </p:nvPr>
        </p:nvSpPr>
        <p:spPr>
          <a:xfrm>
            <a:off x="838200" y="6403242"/>
            <a:ext cx="2743200" cy="365125"/>
          </a:xfrm>
        </p:spPr>
        <p:txBody>
          <a:bodyPr/>
          <a:lstStyle/>
          <a:p>
            <a:fld id="{77E4427F-9B9C-437B-99C0-B3FAFABAC035}" type="datetime1">
              <a:rPr lang="en-US" smtClean="0"/>
              <a:t>8/13/2020</a:t>
            </a:fld>
            <a:endParaRPr lang="en-US"/>
          </a:p>
        </p:txBody>
      </p:sp>
      <p:sp>
        <p:nvSpPr>
          <p:cNvPr id="5" name="Footer Placeholder 4">
            <a:extLst>
              <a:ext uri="{FF2B5EF4-FFF2-40B4-BE49-F238E27FC236}">
                <a16:creationId xmlns:a16="http://schemas.microsoft.com/office/drawing/2014/main" id="{588BDFD2-C0BB-4867-B80B-41C0896EA025}"/>
              </a:ext>
            </a:extLst>
          </p:cNvPr>
          <p:cNvSpPr>
            <a:spLocks noGrp="1"/>
          </p:cNvSpPr>
          <p:nvPr>
            <p:ph type="ftr" sz="quarter" idx="11"/>
          </p:nvPr>
        </p:nvSpPr>
        <p:spPr>
          <a:xfrm>
            <a:off x="4038600" y="6403242"/>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6C4E62EF-57C2-47BF-A296-B7CF78C10B36}"/>
              </a:ext>
            </a:extLst>
          </p:cNvPr>
          <p:cNvSpPr>
            <a:spLocks noGrp="1"/>
          </p:cNvSpPr>
          <p:nvPr>
            <p:ph type="sldNum" sz="quarter" idx="12"/>
          </p:nvPr>
        </p:nvSpPr>
        <p:spPr>
          <a:xfrm>
            <a:off x="8610600" y="6403242"/>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2048031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56BF2-59F3-43D3-ABB9-D8052F35FD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28E1D-C8D7-4E61-8432-6A070EFF89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216D2E-3C11-479E-A103-FD52959FC1D2}"/>
              </a:ext>
            </a:extLst>
          </p:cNvPr>
          <p:cNvSpPr>
            <a:spLocks noGrp="1"/>
          </p:cNvSpPr>
          <p:nvPr>
            <p:ph type="dt" sz="half" idx="10"/>
          </p:nvPr>
        </p:nvSpPr>
        <p:spPr/>
        <p:txBody>
          <a:bodyPr/>
          <a:lstStyle/>
          <a:p>
            <a:fld id="{FA133157-F6C7-4042-8E9E-492EC185C9A6}" type="datetime1">
              <a:rPr lang="en-US" smtClean="0"/>
              <a:t>8/13/2020</a:t>
            </a:fld>
            <a:endParaRPr lang="en-US"/>
          </a:p>
        </p:txBody>
      </p:sp>
      <p:sp>
        <p:nvSpPr>
          <p:cNvPr id="6" name="Footer Placeholder 5">
            <a:extLst>
              <a:ext uri="{FF2B5EF4-FFF2-40B4-BE49-F238E27FC236}">
                <a16:creationId xmlns:a16="http://schemas.microsoft.com/office/drawing/2014/main" id="{FF43C450-A32B-47F4-830C-5BDD2FC6D153}"/>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6A8AF6D2-4F84-4C51-8A96-BF94B96104C2}"/>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8" name="Title 1">
            <a:extLst>
              <a:ext uri="{FF2B5EF4-FFF2-40B4-BE49-F238E27FC236}">
                <a16:creationId xmlns:a16="http://schemas.microsoft.com/office/drawing/2014/main" id="{B1C43F9A-408C-42A3-8BCA-55C7FC04B56B}"/>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554762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479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4795CC-29E9-45C7-815A-93F95E42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7FBC5-C47F-4728-8884-AC4D6CF2D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7EC43-1F47-4C68-BC2C-7ECD786C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2CA40-7745-4CF4-B859-C716AA490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3B7E57-73C9-4D66-8119-9C73506A11C3}"/>
              </a:ext>
            </a:extLst>
          </p:cNvPr>
          <p:cNvSpPr>
            <a:spLocks noGrp="1"/>
          </p:cNvSpPr>
          <p:nvPr>
            <p:ph type="dt" sz="half" idx="10"/>
          </p:nvPr>
        </p:nvSpPr>
        <p:spPr/>
        <p:txBody>
          <a:bodyPr/>
          <a:lstStyle/>
          <a:p>
            <a:fld id="{12F34646-66AC-4B06-A8AC-71DFF0D4F4DE}" type="datetime1">
              <a:rPr lang="en-US" smtClean="0"/>
              <a:t>8/13/2020</a:t>
            </a:fld>
            <a:endParaRPr lang="en-US"/>
          </a:p>
        </p:txBody>
      </p:sp>
      <p:sp>
        <p:nvSpPr>
          <p:cNvPr id="8" name="Footer Placeholder 7">
            <a:extLst>
              <a:ext uri="{FF2B5EF4-FFF2-40B4-BE49-F238E27FC236}">
                <a16:creationId xmlns:a16="http://schemas.microsoft.com/office/drawing/2014/main" id="{6D13FBF8-140D-42A1-8EC0-6F08C1E088CE}"/>
              </a:ext>
            </a:extLst>
          </p:cNvPr>
          <p:cNvSpPr>
            <a:spLocks noGrp="1"/>
          </p:cNvSpPr>
          <p:nvPr>
            <p:ph type="ftr" sz="quarter" idx="11"/>
          </p:nvPr>
        </p:nvSpPr>
        <p:spPr/>
        <p:txBody>
          <a:bodyPr/>
          <a:lstStyle/>
          <a:p>
            <a:r>
              <a:rPr lang="en-US"/>
              <a:t>Microsoft Confidential – distributed under NDA</a:t>
            </a:r>
          </a:p>
        </p:txBody>
      </p:sp>
      <p:sp>
        <p:nvSpPr>
          <p:cNvPr id="9" name="Slide Number Placeholder 8">
            <a:extLst>
              <a:ext uri="{FF2B5EF4-FFF2-40B4-BE49-F238E27FC236}">
                <a16:creationId xmlns:a16="http://schemas.microsoft.com/office/drawing/2014/main" id="{10F3C395-73A8-4746-B594-04109E164FFC}"/>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10" name="Title 1">
            <a:extLst>
              <a:ext uri="{FF2B5EF4-FFF2-40B4-BE49-F238E27FC236}">
                <a16:creationId xmlns:a16="http://schemas.microsoft.com/office/drawing/2014/main" id="{4DD56568-1E85-40F3-9AE0-9EE9273ABD88}"/>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424303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2EB-692A-49FB-8365-DD81FE5F3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C7F70-FEAC-49B3-A240-250E21AAE8B3}"/>
              </a:ext>
            </a:extLst>
          </p:cNvPr>
          <p:cNvSpPr>
            <a:spLocks noGrp="1"/>
          </p:cNvSpPr>
          <p:nvPr>
            <p:ph type="dt" sz="half" idx="10"/>
          </p:nvPr>
        </p:nvSpPr>
        <p:spPr/>
        <p:txBody>
          <a:bodyPr/>
          <a:lstStyle/>
          <a:p>
            <a:fld id="{19445C20-9A37-4D1F-9611-F1A0FD05FA67}" type="datetime1">
              <a:rPr lang="en-US" smtClean="0"/>
              <a:t>8/13/2020</a:t>
            </a:fld>
            <a:endParaRPr lang="en-US"/>
          </a:p>
        </p:txBody>
      </p:sp>
      <p:sp>
        <p:nvSpPr>
          <p:cNvPr id="4" name="Footer Placeholder 3">
            <a:extLst>
              <a:ext uri="{FF2B5EF4-FFF2-40B4-BE49-F238E27FC236}">
                <a16:creationId xmlns:a16="http://schemas.microsoft.com/office/drawing/2014/main" id="{1C4DD3E1-DFE2-483D-9463-99BF3C9735FA}"/>
              </a:ext>
            </a:extLst>
          </p:cNvPr>
          <p:cNvSpPr>
            <a:spLocks noGrp="1"/>
          </p:cNvSpPr>
          <p:nvPr>
            <p:ph type="ftr" sz="quarter" idx="11"/>
          </p:nvPr>
        </p:nvSpPr>
        <p:spPr/>
        <p:txBody>
          <a:bodyPr/>
          <a:lstStyle/>
          <a:p>
            <a:r>
              <a:rPr lang="en-US"/>
              <a:t>Microsoft Confidential – distributed under NDA</a:t>
            </a:r>
          </a:p>
        </p:txBody>
      </p:sp>
      <p:sp>
        <p:nvSpPr>
          <p:cNvPr id="5" name="Slide Number Placeholder 4">
            <a:extLst>
              <a:ext uri="{FF2B5EF4-FFF2-40B4-BE49-F238E27FC236}">
                <a16:creationId xmlns:a16="http://schemas.microsoft.com/office/drawing/2014/main" id="{D8259AC3-DCDD-42E1-B22E-70BAAB8A9531}"/>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4808667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B9092-E95A-4335-9FC0-5D2659F08FEA}"/>
              </a:ext>
            </a:extLst>
          </p:cNvPr>
          <p:cNvSpPr>
            <a:spLocks noGrp="1"/>
          </p:cNvSpPr>
          <p:nvPr>
            <p:ph type="dt" sz="half" idx="10"/>
          </p:nvPr>
        </p:nvSpPr>
        <p:spPr/>
        <p:txBody>
          <a:bodyPr/>
          <a:lstStyle/>
          <a:p>
            <a:fld id="{A57DC79B-B1AC-4A56-9D98-D7EC9509B515}" type="datetime1">
              <a:rPr lang="en-US" smtClean="0"/>
              <a:t>8/13/2020</a:t>
            </a:fld>
            <a:endParaRPr lang="en-US"/>
          </a:p>
        </p:txBody>
      </p:sp>
      <p:sp>
        <p:nvSpPr>
          <p:cNvPr id="3" name="Footer Placeholder 2">
            <a:extLst>
              <a:ext uri="{FF2B5EF4-FFF2-40B4-BE49-F238E27FC236}">
                <a16:creationId xmlns:a16="http://schemas.microsoft.com/office/drawing/2014/main" id="{55F8D23C-2935-4142-9C30-D732CD44EC5B}"/>
              </a:ext>
            </a:extLst>
          </p:cNvPr>
          <p:cNvSpPr>
            <a:spLocks noGrp="1"/>
          </p:cNvSpPr>
          <p:nvPr>
            <p:ph type="ftr" sz="quarter" idx="11"/>
          </p:nvPr>
        </p:nvSpPr>
        <p:spPr/>
        <p:txBody>
          <a:bodyPr/>
          <a:lstStyle/>
          <a:p>
            <a:r>
              <a:rPr lang="en-US"/>
              <a:t>Microsoft Confidential – distributed under NDA</a:t>
            </a:r>
          </a:p>
        </p:txBody>
      </p:sp>
      <p:sp>
        <p:nvSpPr>
          <p:cNvPr id="4" name="Slide Number Placeholder 3">
            <a:extLst>
              <a:ext uri="{FF2B5EF4-FFF2-40B4-BE49-F238E27FC236}">
                <a16:creationId xmlns:a16="http://schemas.microsoft.com/office/drawing/2014/main" id="{8E5A2BDE-AA3B-4AFD-9315-54CEA20CD01F}"/>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0962197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9CC-D2D7-4BC4-B46F-FE47E5423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A8246-3DE7-478B-93C7-1063C55B2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C56CA7-4E66-4714-A16E-6F996FDC8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02066-2DE2-4828-805F-3B83332DBBB0}"/>
              </a:ext>
            </a:extLst>
          </p:cNvPr>
          <p:cNvSpPr>
            <a:spLocks noGrp="1"/>
          </p:cNvSpPr>
          <p:nvPr>
            <p:ph type="dt" sz="half" idx="10"/>
          </p:nvPr>
        </p:nvSpPr>
        <p:spPr/>
        <p:txBody>
          <a:bodyPr/>
          <a:lstStyle/>
          <a:p>
            <a:fld id="{0C4ABFF0-A447-43B1-8D59-F4EA4B32826B}" type="datetime1">
              <a:rPr lang="en-US" smtClean="0"/>
              <a:t>8/13/2020</a:t>
            </a:fld>
            <a:endParaRPr lang="en-US"/>
          </a:p>
        </p:txBody>
      </p:sp>
      <p:sp>
        <p:nvSpPr>
          <p:cNvPr id="6" name="Footer Placeholder 5">
            <a:extLst>
              <a:ext uri="{FF2B5EF4-FFF2-40B4-BE49-F238E27FC236}">
                <a16:creationId xmlns:a16="http://schemas.microsoft.com/office/drawing/2014/main" id="{9CA1536D-2CEB-4C4D-A8A5-F9ACAF0355AE}"/>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01068026-5847-4111-8BE0-F1353A792D4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8821772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C062-6AEC-4D74-8AEF-B9FA2F238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FB1829-F9A4-419D-9B01-A6E73D94A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C908775-9CB7-4336-BFC6-7281C4A03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23314-101B-4B92-A130-0A93697FC590}"/>
              </a:ext>
            </a:extLst>
          </p:cNvPr>
          <p:cNvSpPr>
            <a:spLocks noGrp="1"/>
          </p:cNvSpPr>
          <p:nvPr>
            <p:ph type="dt" sz="half" idx="10"/>
          </p:nvPr>
        </p:nvSpPr>
        <p:spPr/>
        <p:txBody>
          <a:bodyPr/>
          <a:lstStyle/>
          <a:p>
            <a:fld id="{254190E7-786A-47DB-9953-652A1BCBDB57}" type="datetime1">
              <a:rPr lang="en-US" smtClean="0"/>
              <a:t>8/13/2020</a:t>
            </a:fld>
            <a:endParaRPr lang="en-US"/>
          </a:p>
        </p:txBody>
      </p:sp>
      <p:sp>
        <p:nvSpPr>
          <p:cNvPr id="6" name="Footer Placeholder 5">
            <a:extLst>
              <a:ext uri="{FF2B5EF4-FFF2-40B4-BE49-F238E27FC236}">
                <a16:creationId xmlns:a16="http://schemas.microsoft.com/office/drawing/2014/main" id="{EF5D4001-36EE-41EB-B300-5212577EAC8A}"/>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CE9B290B-01E5-45AF-9851-356C52FCB72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51934770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D8-C97D-4CB2-ABF4-DE49AA4E87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F05F9-1DCC-49CF-BC37-B726299834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63F30-1DA6-42CA-B288-AD53CA8D6973}"/>
              </a:ext>
            </a:extLst>
          </p:cNvPr>
          <p:cNvSpPr>
            <a:spLocks noGrp="1"/>
          </p:cNvSpPr>
          <p:nvPr>
            <p:ph type="dt" sz="half" idx="10"/>
          </p:nvPr>
        </p:nvSpPr>
        <p:spPr/>
        <p:txBody>
          <a:bodyPr/>
          <a:lstStyle/>
          <a:p>
            <a:fld id="{C444A0CF-5DC2-4370-B1DE-9C32CF74D03F}" type="datetime1">
              <a:rPr lang="en-US" smtClean="0"/>
              <a:t>8/13/2020</a:t>
            </a:fld>
            <a:endParaRPr lang="en-US"/>
          </a:p>
        </p:txBody>
      </p:sp>
      <p:sp>
        <p:nvSpPr>
          <p:cNvPr id="5" name="Footer Placeholder 4">
            <a:extLst>
              <a:ext uri="{FF2B5EF4-FFF2-40B4-BE49-F238E27FC236}">
                <a16:creationId xmlns:a16="http://schemas.microsoft.com/office/drawing/2014/main" id="{E902AFB0-A866-4B07-8844-3283F9144D43}"/>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B3382416-2E91-468D-BDA1-63C554620045}"/>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419901338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643B0-F0BC-46A5-AB69-C00350D39A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401DB-9F28-4537-9F27-5B3B92867D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A9EAE-AAD7-4284-A9FB-9522DFF946E0}"/>
              </a:ext>
            </a:extLst>
          </p:cNvPr>
          <p:cNvSpPr>
            <a:spLocks noGrp="1"/>
          </p:cNvSpPr>
          <p:nvPr>
            <p:ph type="dt" sz="half" idx="10"/>
          </p:nvPr>
        </p:nvSpPr>
        <p:spPr/>
        <p:txBody>
          <a:bodyPr/>
          <a:lstStyle/>
          <a:p>
            <a:fld id="{1E2DF084-C5DA-48D7-9457-D8628EC09C59}" type="datetime1">
              <a:rPr lang="en-US" smtClean="0"/>
              <a:t>8/13/2020</a:t>
            </a:fld>
            <a:endParaRPr lang="en-US"/>
          </a:p>
        </p:txBody>
      </p:sp>
      <p:sp>
        <p:nvSpPr>
          <p:cNvPr id="5" name="Footer Placeholder 4">
            <a:extLst>
              <a:ext uri="{FF2B5EF4-FFF2-40B4-BE49-F238E27FC236}">
                <a16:creationId xmlns:a16="http://schemas.microsoft.com/office/drawing/2014/main" id="{47E6C9F6-604B-4582-8945-4C171603808D}"/>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93F420F8-EC3C-468B-9088-859DA53833EE}"/>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477216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51423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73445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426192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96156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385965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4621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65780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239799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389886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2235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551338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10103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4774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173634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5686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531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597493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2230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14419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07245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4688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05311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486484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18942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298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022656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6477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716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0511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43481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81144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89344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6171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024988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42540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3832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15139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1923274646"/>
      </p:ext>
    </p:extLst>
  </p:cSld>
  <p:clrMapOvr>
    <a:masterClrMapping/>
  </p:clrMapOvr>
  <p:transition>
    <p:fade/>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236942" y="401697"/>
            <a:ext cx="9630389" cy="1391407"/>
          </a:xfrm>
          <a:noFill/>
        </p:spPr>
        <p:txBody>
          <a:bodyPr lIns="0" tIns="0" rIns="0" bIns="182880" anchor="b" anchorCtr="0"/>
          <a:lstStyle>
            <a:lvl1pPr>
              <a:defRPr sz="3920"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p:nvPr>
        </p:nvSpPr>
        <p:spPr>
          <a:xfrm>
            <a:off x="236941" y="1793105"/>
            <a:ext cx="9602819" cy="271613"/>
          </a:xfrm>
        </p:spPr>
        <p:txBody>
          <a:bodyPr/>
          <a:lstStyle>
            <a:lvl1pPr>
              <a:defRPr sz="1765"/>
            </a:lvl1pPr>
            <a:lvl2pPr>
              <a:defRPr sz="1765"/>
            </a:lvl2pPr>
            <a:lvl3pPr>
              <a:defRPr sz="1371"/>
            </a:lvl3pPr>
            <a:lvl4pPr>
              <a:defRPr sz="1371"/>
            </a:lvl4pPr>
            <a:lvl5pPr>
              <a:defRPr sz="1028"/>
            </a:lvl5pPr>
          </a:lstStyle>
          <a:p>
            <a:pPr lvl="0"/>
            <a:r>
              <a:rPr lang="en-US"/>
              <a:t>Click to edit Master text styles</a:t>
            </a:r>
          </a:p>
        </p:txBody>
      </p:sp>
    </p:spTree>
    <p:extLst>
      <p:ext uri="{BB962C8B-B14F-4D97-AF65-F5344CB8AC3E}">
        <p14:creationId xmlns:p14="http://schemas.microsoft.com/office/powerpoint/2010/main" val="428180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38A1-435F-4D93-B87E-7DB92BF03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16446-B436-4753-AB02-451369293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3FA5-87C9-43FE-952B-C97209D99517}"/>
              </a:ext>
            </a:extLst>
          </p:cNvPr>
          <p:cNvSpPr>
            <a:spLocks noGrp="1"/>
          </p:cNvSpPr>
          <p:nvPr>
            <p:ph type="dt" sz="half" idx="10"/>
          </p:nvPr>
        </p:nvSpPr>
        <p:spPr/>
        <p:txBody>
          <a:bodyPr/>
          <a:lstStyle/>
          <a:p>
            <a:pPr defTabSz="914225">
              <a:defRPr/>
            </a:pPr>
            <a:fld id="{413D29B1-528B-46DE-971A-90BC56836E63}" type="datetimeFigureOut">
              <a:rPr lang="en-US" smtClean="0">
                <a:solidFill>
                  <a:srgbClr val="1A1A1A"/>
                </a:solidFill>
              </a:rPr>
              <a:pPr defTabSz="914225">
                <a:defRPr/>
              </a:pPr>
              <a:t>8/13/2020</a:t>
            </a:fld>
            <a:endParaRPr lang="en-US">
              <a:solidFill>
                <a:srgbClr val="1A1A1A"/>
              </a:solidFill>
            </a:endParaRPr>
          </a:p>
        </p:txBody>
      </p:sp>
      <p:sp>
        <p:nvSpPr>
          <p:cNvPr id="5" name="Footer Placeholder 4">
            <a:extLst>
              <a:ext uri="{FF2B5EF4-FFF2-40B4-BE49-F238E27FC236}">
                <a16:creationId xmlns:a16="http://schemas.microsoft.com/office/drawing/2014/main" id="{17E50B3D-F726-4332-844E-8F3D01E2FA81}"/>
              </a:ext>
            </a:extLst>
          </p:cNvPr>
          <p:cNvSpPr>
            <a:spLocks noGrp="1"/>
          </p:cNvSpPr>
          <p:nvPr>
            <p:ph type="ftr" sz="quarter" idx="11"/>
          </p:nvPr>
        </p:nvSpPr>
        <p:spPr/>
        <p:txBody>
          <a:bodyPr/>
          <a:lstStyle/>
          <a:p>
            <a:pPr defTabSz="914225">
              <a:defRPr/>
            </a:pPr>
            <a:endParaRPr lang="en-US">
              <a:solidFill>
                <a:srgbClr val="1A1A1A"/>
              </a:solidFill>
            </a:endParaRPr>
          </a:p>
        </p:txBody>
      </p:sp>
      <p:sp>
        <p:nvSpPr>
          <p:cNvPr id="6" name="Slide Number Placeholder 5">
            <a:extLst>
              <a:ext uri="{FF2B5EF4-FFF2-40B4-BE49-F238E27FC236}">
                <a16:creationId xmlns:a16="http://schemas.microsoft.com/office/drawing/2014/main" id="{865AA08E-2441-4AAF-B557-FDE15DEE7CD4}"/>
              </a:ext>
            </a:extLst>
          </p:cNvPr>
          <p:cNvSpPr>
            <a:spLocks noGrp="1"/>
          </p:cNvSpPr>
          <p:nvPr>
            <p:ph type="sldNum" sz="quarter" idx="12"/>
          </p:nvPr>
        </p:nvSpPr>
        <p:spPr/>
        <p:txBody>
          <a:bodyPr/>
          <a:lstStyle/>
          <a:p>
            <a:pPr defTabSz="914225">
              <a:defRPr/>
            </a:pPr>
            <a:fld id="{1D0F141B-A6E6-4B1D-8EBD-9EA8A3374FB3}" type="slidenum">
              <a:rPr lang="en-US" smtClean="0">
                <a:solidFill>
                  <a:srgbClr val="1A1A1A"/>
                </a:solidFill>
              </a:rPr>
              <a:pPr defTabSz="914225">
                <a:defRPr/>
              </a:pPr>
              <a:t>‹#›</a:t>
            </a:fld>
            <a:endParaRPr lang="en-US">
              <a:solidFill>
                <a:srgbClr val="1A1A1A"/>
              </a:solidFill>
            </a:endParaRPr>
          </a:p>
        </p:txBody>
      </p:sp>
    </p:spTree>
    <p:extLst>
      <p:ext uri="{BB962C8B-B14F-4D97-AF65-F5344CB8AC3E}">
        <p14:creationId xmlns:p14="http://schemas.microsoft.com/office/powerpoint/2010/main" val="40953035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352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31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39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740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282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3486374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784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09751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033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2831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7405681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23156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79955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82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44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67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623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41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6490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91906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10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63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06049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990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497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73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846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93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346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7430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8780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1433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6829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91148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634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229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84951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86467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74525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231899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89412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0956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7639910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772734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25896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4173846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689284488"/>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78548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9482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177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8260279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8439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7BA0DB-F71A-4E1C-B6B2-05A52EE69AA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1590125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726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03349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62861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7271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72414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729774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768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2233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7264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0193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33782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166963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4704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13638665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673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69636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8301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799963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92839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42548073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60596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1396894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0197689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4457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0304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48199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52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6048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758053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1032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7590" name="Rectangle 6">
            <a:extLst>
              <a:ext uri="{FF2B5EF4-FFF2-40B4-BE49-F238E27FC236}">
                <a16:creationId xmlns:a16="http://schemas.microsoft.com/office/drawing/2014/main" id="{212629EF-92E7-4677-A0EE-25F1DC44C9F5}"/>
              </a:ext>
            </a:extLst>
          </p:cNvPr>
          <p:cNvSpPr>
            <a:spLocks noGrp="1" noChangeArrowheads="1"/>
          </p:cNvSpPr>
          <p:nvPr>
            <p:ph type="ctrTitle"/>
          </p:nvPr>
        </p:nvSpPr>
        <p:spPr>
          <a:xfrm>
            <a:off x="1924051" y="985839"/>
            <a:ext cx="9652000" cy="1444625"/>
          </a:xfrm>
        </p:spPr>
        <p:txBody>
          <a:bodyPr/>
          <a:lstStyle>
            <a:lvl1pPr>
              <a:defRPr sz="4000"/>
            </a:lvl1pPr>
          </a:lstStyle>
          <a:p>
            <a:pPr lvl="0"/>
            <a:r>
              <a:rPr lang="en-US" altLang="en-US" noProof="0"/>
              <a:t>Click to edit Master title style</a:t>
            </a:r>
          </a:p>
        </p:txBody>
      </p:sp>
      <p:sp>
        <p:nvSpPr>
          <p:cNvPr id="67591" name="Rectangle 7">
            <a:extLst>
              <a:ext uri="{FF2B5EF4-FFF2-40B4-BE49-F238E27FC236}">
                <a16:creationId xmlns:a16="http://schemas.microsoft.com/office/drawing/2014/main" id="{07A9A0FE-2F26-4201-B9BA-EBB2F879C24D}"/>
              </a:ext>
            </a:extLst>
          </p:cNvPr>
          <p:cNvSpPr>
            <a:spLocks noGrp="1" noChangeArrowheads="1"/>
          </p:cNvSpPr>
          <p:nvPr>
            <p:ph type="subTitle" idx="1"/>
          </p:nvPr>
        </p:nvSpPr>
        <p:spPr>
          <a:xfrm>
            <a:off x="1924051" y="3427413"/>
            <a:ext cx="9652000" cy="1752600"/>
          </a:xfrm>
        </p:spPr>
        <p:txBody>
          <a:bodyPr/>
          <a:lstStyle>
            <a:lvl1pPr marL="0" indent="0">
              <a:buFont typeface="Wingdings" panose="05000000000000000000" pitchFamily="2" charset="2"/>
              <a:buNone/>
              <a:defRPr/>
            </a:lvl1pPr>
          </a:lstStyle>
          <a:p>
            <a:pPr lvl="0"/>
            <a:r>
              <a:rPr lang="en-US" altLang="en-US" noProof="0"/>
              <a:t>Click to edit Master subtitle style</a:t>
            </a:r>
          </a:p>
        </p:txBody>
      </p:sp>
      <p:sp>
        <p:nvSpPr>
          <p:cNvPr id="67592" name="Rectangle 8">
            <a:extLst>
              <a:ext uri="{FF2B5EF4-FFF2-40B4-BE49-F238E27FC236}">
                <a16:creationId xmlns:a16="http://schemas.microsoft.com/office/drawing/2014/main" id="{F8B8FE70-20A8-4DF0-9FFC-01FFFA421C61}"/>
              </a:ext>
            </a:extLst>
          </p:cNvPr>
          <p:cNvSpPr>
            <a:spLocks noGrp="1" noChangeArrowheads="1"/>
          </p:cNvSpPr>
          <p:nvPr>
            <p:ph type="dt" sz="half" idx="2"/>
          </p:nvPr>
        </p:nvSpPr>
        <p:spPr/>
        <p:txBody>
          <a:bodyPr/>
          <a:lstStyle>
            <a:lvl1pPr>
              <a:defRPr/>
            </a:lvl1pPr>
          </a:lstStyle>
          <a:p>
            <a:fld id="{97BFF81C-1FCB-4DBA-8044-F1A0FCFD45A6}" type="datetime1">
              <a:rPr lang="en-US" smtClean="0"/>
              <a:t>8/13/2020</a:t>
            </a:fld>
            <a:endParaRPr lang="en-US" dirty="0"/>
          </a:p>
        </p:txBody>
      </p:sp>
      <p:sp>
        <p:nvSpPr>
          <p:cNvPr id="67593" name="Rectangle 9">
            <a:extLst>
              <a:ext uri="{FF2B5EF4-FFF2-40B4-BE49-F238E27FC236}">
                <a16:creationId xmlns:a16="http://schemas.microsoft.com/office/drawing/2014/main" id="{C1FF9502-FC69-4273-8944-8445FB831429}"/>
              </a:ext>
            </a:extLst>
          </p:cNvPr>
          <p:cNvSpPr>
            <a:spLocks noGrp="1" noChangeArrowheads="1"/>
          </p:cNvSpPr>
          <p:nvPr>
            <p:ph type="ftr" sz="quarter" idx="3"/>
          </p:nvPr>
        </p:nvSpPr>
        <p:spPr/>
        <p:txBody>
          <a:bodyPr/>
          <a:lstStyle>
            <a:lvl1pPr>
              <a:defRPr/>
            </a:lvl1pPr>
          </a:lstStyle>
          <a:p>
            <a:r>
              <a:rPr lang="en-US"/>
              <a:t>Sample Footer Text</a:t>
            </a:r>
            <a:endParaRPr lang="en-US" dirty="0"/>
          </a:p>
        </p:txBody>
      </p:sp>
      <p:sp>
        <p:nvSpPr>
          <p:cNvPr id="67594" name="Rectangle 10">
            <a:extLst>
              <a:ext uri="{FF2B5EF4-FFF2-40B4-BE49-F238E27FC236}">
                <a16:creationId xmlns:a16="http://schemas.microsoft.com/office/drawing/2014/main" id="{22894B97-0A07-4DD6-8B98-1CA1F2B38D64}"/>
              </a:ext>
            </a:extLst>
          </p:cNvPr>
          <p:cNvSpPr>
            <a:spLocks noGrp="1" noChangeArrowheads="1"/>
          </p:cNvSpPr>
          <p:nvPr>
            <p:ph type="sldNum" sz="quarter" idx="4"/>
          </p:nvPr>
        </p:nvSpPr>
        <p:spPr/>
        <p:txBody>
          <a:bodyPr/>
          <a:lstStyle>
            <a:lvl1pPr>
              <a:defRPr/>
            </a:lvl1pPr>
          </a:lstStyle>
          <a:p>
            <a:fld id="{F3450C42-9A0B-4425-92C2-70FCF7C45734}" type="slidenum">
              <a:rPr lang="en-US" smtClean="0"/>
              <a:t>‹#›</a:t>
            </a:fld>
            <a:endParaRPr lang="en-US" dirty="0"/>
          </a:p>
        </p:txBody>
      </p:sp>
    </p:spTree>
    <p:extLst>
      <p:ext uri="{BB962C8B-B14F-4D97-AF65-F5344CB8AC3E}">
        <p14:creationId xmlns:p14="http://schemas.microsoft.com/office/powerpoint/2010/main" val="326514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658098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7BA0DB-F71A-4E1C-B6B2-05A52EE69AAF}"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37911030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384726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92914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3841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4469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12" name="Rectangle 11">
            <a:extLst>
              <a:ext uri="{FF2B5EF4-FFF2-40B4-BE49-F238E27FC236}">
                <a16:creationId xmlns:a16="http://schemas.microsoft.com/office/drawing/2014/main" id="{2C5B1312-223E-4A07-88A8-E5F1F10E5EA0}"/>
              </a:ext>
            </a:extLst>
          </p:cNvPr>
          <p:cNvSpPr/>
          <p:nvPr/>
        </p:nvSpPr>
        <p:spPr bwMode="auto">
          <a:xfrm>
            <a:off x="0" y="0"/>
            <a:ext cx="12191998" cy="6857999"/>
          </a:xfrm>
          <a:prstGeom prst="rect">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p:nvPicPr>
        <p:blipFill>
          <a:blip r:embed="rId3"/>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61437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5917406" y="2130836"/>
            <a:ext cx="5683251" cy="2593154"/>
          </a:xfrm>
          <a:prstGeom prst="rect">
            <a:avLst/>
          </a:prstGeom>
        </p:spPr>
      </p:pic>
      <p:pic>
        <p:nvPicPr>
          <p:cNvPr id="9" name="Picture 8">
            <a:extLst>
              <a:ext uri="{FF2B5EF4-FFF2-40B4-BE49-F238E27FC236}">
                <a16:creationId xmlns:a16="http://schemas.microsoft.com/office/drawing/2014/main" id="{B945819F-0CA5-469C-9E13-218FE6769FCE}"/>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0" name="TextBox 9">
            <a:extLst>
              <a:ext uri="{FF2B5EF4-FFF2-40B4-BE49-F238E27FC236}">
                <a16:creationId xmlns:a16="http://schemas.microsoft.com/office/drawing/2014/main" id="{B790A534-F2DC-411A-A4ED-75BB6978BF27}"/>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14" name="Picture 13" descr="A picture containing athletic game, sport, basketball&#10;&#10;Description automatically generated">
            <a:extLst>
              <a:ext uri="{FF2B5EF4-FFF2-40B4-BE49-F238E27FC236}">
                <a16:creationId xmlns:a16="http://schemas.microsoft.com/office/drawing/2014/main" id="{65F51DBA-A872-4A29-AF35-856F8FE85383}"/>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319836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Geometry 3">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athletic game, sport, basketball&#10;&#10;Description automatically generated">
            <a:extLst>
              <a:ext uri="{FF2B5EF4-FFF2-40B4-BE49-F238E27FC236}">
                <a16:creationId xmlns:a16="http://schemas.microsoft.com/office/drawing/2014/main" id="{FA9A590D-3DDC-47E9-9E56-7E9E525E7F7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16200000">
            <a:off x="6559550" y="2132423"/>
            <a:ext cx="5683251" cy="2593154"/>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633376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Globe 1">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4CFC189-194E-46EB-ACE0-4C813FEDA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2598" y="1669998"/>
            <a:ext cx="3441804" cy="3441804"/>
          </a:xfrm>
          <a:prstGeom prst="rect">
            <a:avLst/>
          </a:prstGeom>
        </p:spPr>
      </p:pic>
      <p:sp>
        <p:nvSpPr>
          <p:cNvPr id="11" name="Rectangle 10">
            <a:extLst>
              <a:ext uri="{FF2B5EF4-FFF2-40B4-BE49-F238E27FC236}">
                <a16:creationId xmlns:a16="http://schemas.microsoft.com/office/drawing/2014/main" id="{65F892E6-F279-4158-B2A6-AC9B7A58F9E3}"/>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8" name="Text Placeholder 4">
            <a:extLst>
              <a:ext uri="{FF2B5EF4-FFF2-40B4-BE49-F238E27FC236}">
                <a16:creationId xmlns:a16="http://schemas.microsoft.com/office/drawing/2014/main" id="{9EAB9141-7214-0849-B2D9-3C1E1C89CBC1}"/>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0357E5CC-8EC7-4720-B547-89DFDB6CADFB}"/>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extBox 12">
            <a:extLst>
              <a:ext uri="{FF2B5EF4-FFF2-40B4-BE49-F238E27FC236}">
                <a16:creationId xmlns:a16="http://schemas.microsoft.com/office/drawing/2014/main" id="{4E2752DC-90EB-4236-A611-8CAFEDBC2FC6}"/>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386791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 Globe 2">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C09F2A1-0482-4905-AC5E-1B62B83090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5448" b="18133"/>
          <a:stretch/>
        </p:blipFill>
        <p:spPr>
          <a:xfrm>
            <a:off x="8246203" y="1853832"/>
            <a:ext cx="3945797" cy="5004168"/>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3" name="Rectangle 2">
            <a:extLst>
              <a:ext uri="{FF2B5EF4-FFF2-40B4-BE49-F238E27FC236}">
                <a16:creationId xmlns:a16="http://schemas.microsoft.com/office/drawing/2014/main" id="{404A90FE-9298-46F8-9F8F-129FA6181DD8}"/>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6F7933D-936A-4BF6-9C73-83FAED13BCD2}"/>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192890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151569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815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 Globe photo 2">
    <p:bg>
      <p:bgPr>
        <a:solidFill>
          <a:schemeClr val="accent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14E59BFB-D9F2-4007-857F-52D0F6470316}"/>
              </a:ext>
            </a:extLst>
          </p:cNvPr>
          <p:cNvPicPr>
            <a:picLocks noChangeAspect="1"/>
          </p:cNvPicPr>
          <p:nvPr/>
        </p:nvPicPr>
        <p:blipFill rotWithShape="1">
          <a:blip r:embed="rId2">
            <a:extLst>
              <a:ext uri="{28A0092B-C50C-407E-A947-70E740481C1C}">
                <a14:useLocalDpi xmlns:a14="http://schemas.microsoft.com/office/drawing/2010/main" val="0"/>
              </a:ext>
            </a:extLst>
          </a:blip>
          <a:srcRect l="6467" b="6467"/>
          <a:stretch/>
        </p:blipFill>
        <p:spPr>
          <a:xfrm rot="16200000">
            <a:off x="2668139" y="-2668138"/>
            <a:ext cx="6855721" cy="12192000"/>
          </a:xfrm>
          <a:prstGeom prst="rect">
            <a:avLst/>
          </a:prstGeom>
        </p:spPr>
      </p:pic>
      <p:sp>
        <p:nvSpPr>
          <p:cNvPr id="12" name="Rectangle 11">
            <a:extLst>
              <a:ext uri="{FF2B5EF4-FFF2-40B4-BE49-F238E27FC236}">
                <a16:creationId xmlns:a16="http://schemas.microsoft.com/office/drawing/2014/main" id="{0F102336-65A7-437F-881C-28323E2EB716}"/>
              </a:ext>
            </a:extLst>
          </p:cNvPr>
          <p:cNvSpPr/>
          <p:nvPr/>
        </p:nvSpPr>
        <p:spPr bwMode="auto">
          <a:xfrm>
            <a:off x="0" y="0"/>
            <a:ext cx="12191998" cy="6857999"/>
          </a:xfrm>
          <a:prstGeom prst="rect">
            <a:avLst/>
          </a:prstGeom>
          <a:gradFill flip="none" rotWithShape="1">
            <a:gsLst>
              <a:gs pos="0">
                <a:schemeClr val="bg1">
                  <a:alpha val="0"/>
                </a:schemeClr>
              </a:gs>
              <a:gs pos="100000">
                <a:schemeClr val="bg1">
                  <a:alpha val="88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5F0E5828-1FE8-43BE-9FF0-E455AAF0166A}"/>
              </a:ext>
            </a:extLst>
          </p:cNvPr>
          <p:cNvPicPr>
            <a:picLocks noChangeAspect="1"/>
          </p:cNvPicPr>
          <p:nvPr/>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CDC92653-10D4-44CA-9893-3F1769B6BBE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81146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898184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27181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38755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11553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61452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38146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9227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5109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3298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237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5107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49631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85150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47341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49322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4553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07570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292247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141703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12.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2.xml"/><Relationship Id="rId8"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55" Type="http://schemas.openxmlformats.org/officeDocument/2006/relationships/slideLayout" Target="../slideLayouts/slideLayout129.xml"/><Relationship Id="rId63" Type="http://schemas.openxmlformats.org/officeDocument/2006/relationships/image" Target="../media/image19.emf"/><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slideLayout" Target="../slideLayouts/slideLayout127.xml"/><Relationship Id="rId58" Type="http://schemas.openxmlformats.org/officeDocument/2006/relationships/slideLayout" Target="../slideLayouts/slideLayout132.xml"/><Relationship Id="rId5" Type="http://schemas.openxmlformats.org/officeDocument/2006/relationships/slideLayout" Target="../slideLayouts/slideLayout79.xml"/><Relationship Id="rId61" Type="http://schemas.openxmlformats.org/officeDocument/2006/relationships/slideLayout" Target="../slideLayouts/slideLayout135.xml"/><Relationship Id="rId19" Type="http://schemas.openxmlformats.org/officeDocument/2006/relationships/slideLayout" Target="../slideLayouts/slideLayout9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56" Type="http://schemas.openxmlformats.org/officeDocument/2006/relationships/slideLayout" Target="../slideLayouts/slideLayout130.xml"/><Relationship Id="rId8" Type="http://schemas.openxmlformats.org/officeDocument/2006/relationships/slideLayout" Target="../slideLayouts/slideLayout82.xml"/><Relationship Id="rId51" Type="http://schemas.openxmlformats.org/officeDocument/2006/relationships/slideLayout" Target="../slideLayouts/slideLayout125.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59" Type="http://schemas.openxmlformats.org/officeDocument/2006/relationships/slideLayout" Target="../slideLayouts/slideLayout133.xml"/><Relationship Id="rId20" Type="http://schemas.openxmlformats.org/officeDocument/2006/relationships/slideLayout" Target="../slideLayouts/slideLayout94.xml"/><Relationship Id="rId41" Type="http://schemas.openxmlformats.org/officeDocument/2006/relationships/slideLayout" Target="../slideLayouts/slideLayout115.xml"/><Relationship Id="rId54" Type="http://schemas.openxmlformats.org/officeDocument/2006/relationships/slideLayout" Target="../slideLayouts/slideLayout128.xml"/><Relationship Id="rId62"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57" Type="http://schemas.openxmlformats.org/officeDocument/2006/relationships/slideLayout" Target="../slideLayouts/slideLayout131.xml"/><Relationship Id="rId10" Type="http://schemas.openxmlformats.org/officeDocument/2006/relationships/slideLayout" Target="../slideLayouts/slideLayout84.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slideLayout" Target="../slideLayouts/slideLayout126.xml"/><Relationship Id="rId60" Type="http://schemas.openxmlformats.org/officeDocument/2006/relationships/slideLayout" Target="../slideLayouts/slideLayout13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tags" Target="../tags/tag3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theme" Target="../theme/theme5.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image" Target="../media/image1.emf"/><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theme" Target="../theme/theme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2"/>
    </p:custDataLst>
    <p:extLst>
      <p:ext uri="{BB962C8B-B14F-4D97-AF65-F5344CB8AC3E}">
        <p14:creationId xmlns:p14="http://schemas.microsoft.com/office/powerpoint/2010/main" val="3718762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38"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2704637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936" r:id="rId29"/>
    <p:sldLayoutId id="2147483937" r:id="rId30"/>
    <p:sldLayoutId id="2147483939" r:id="rId31"/>
    <p:sldLayoutId id="2147483940" r:id="rId32"/>
    <p:sldLayoutId id="2147483955" r:id="rId33"/>
    <p:sldLayoutId id="2147483984" r:id="rId3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3094728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 id="2147483791" r:id="rId6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08373-E7A9-41C8-8E8E-A1994BA88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387B3B-492B-46B4-9004-C9D5BABE8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30CEE-E9F3-4663-BBF7-5AA52160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740F4-81F0-4891-B30E-F253A72B5317}" type="datetime1">
              <a:rPr lang="en-US" smtClean="0"/>
              <a:t>8/13/2020</a:t>
            </a:fld>
            <a:endParaRPr lang="en-US"/>
          </a:p>
        </p:txBody>
      </p:sp>
      <p:sp>
        <p:nvSpPr>
          <p:cNvPr id="5" name="Footer Placeholder 4">
            <a:extLst>
              <a:ext uri="{FF2B5EF4-FFF2-40B4-BE49-F238E27FC236}">
                <a16:creationId xmlns:a16="http://schemas.microsoft.com/office/drawing/2014/main" id="{A6A5EFFE-DE3C-4782-A020-FCB6190FFB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 distributed under NDA</a:t>
            </a:r>
          </a:p>
        </p:txBody>
      </p:sp>
      <p:sp>
        <p:nvSpPr>
          <p:cNvPr id="6" name="Slide Number Placeholder 5">
            <a:extLst>
              <a:ext uri="{FF2B5EF4-FFF2-40B4-BE49-F238E27FC236}">
                <a16:creationId xmlns:a16="http://schemas.microsoft.com/office/drawing/2014/main" id="{5D9B4DBF-7DE9-49E9-A0E1-2C7796E01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2705A-8B10-48AD-867E-31A6C7C9622F}" type="slidenum">
              <a:rPr lang="en-US" smtClean="0"/>
              <a:t>‹#›</a:t>
            </a:fld>
            <a:endParaRPr lang="en-US"/>
          </a:p>
        </p:txBody>
      </p:sp>
    </p:spTree>
    <p:extLst>
      <p:ext uri="{BB962C8B-B14F-4D97-AF65-F5344CB8AC3E}">
        <p14:creationId xmlns:p14="http://schemas.microsoft.com/office/powerpoint/2010/main" val="413874078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7279210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tx2"/>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899321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9.xml"/><Relationship Id="rId5" Type="http://schemas.openxmlformats.org/officeDocument/2006/relationships/hyperlink" Target="mailto:emlisa@microsoft.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6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s://www.bbc.com/news/technology-12595681" TargetMode="External"/><Relationship Id="rId2" Type="http://schemas.openxmlformats.org/officeDocument/2006/relationships/notesSlide" Target="../notesSlides/notesSlide15.xml"/><Relationship Id="rId1" Type="http://schemas.openxmlformats.org/officeDocument/2006/relationships/slideLayout" Target="../slideLayouts/slideLayout68.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vailability-zones/az-region" TargetMode="External"/><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71.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azure-sql/database/active-geo-replication-overview#:~:text=Active%20geo-replication%20is%20an%20Azure%20SQL%20Database%20feature,is%20not%20supported%20by%20Azure%20SQL%20Managed%20Instance." TargetMode="External"/><Relationship Id="rId13" Type="http://schemas.openxmlformats.org/officeDocument/2006/relationships/hyperlink" Target="https://docs.microsoft.com/en-us/sql/relational-databases/replication/snapshot-replication?view=sql-server-ver15" TargetMode="External"/><Relationship Id="rId18" Type="http://schemas.openxmlformats.org/officeDocument/2006/relationships/hyperlink" Target="https://docs.microsoft.com/en-us/sql/database-engine/log-shipping/about-log-shipping-sql-server?view=sql-server-ver15" TargetMode="External"/><Relationship Id="rId26" Type="http://schemas.openxmlformats.org/officeDocument/2006/relationships/hyperlink" Target="https://docs.microsoft.com/en-us/powershell/module/az.sql/set-azsqlelasticpool?view=azps-3.6.1" TargetMode="External"/><Relationship Id="rId3" Type="http://schemas.openxmlformats.org/officeDocument/2006/relationships/hyperlink" Target="https://docs.microsoft.com/en-us/azure/sql-database/sql-database-high-availability" TargetMode="External"/><Relationship Id="rId21" Type="http://schemas.openxmlformats.org/officeDocument/2006/relationships/hyperlink" Target="https://docs.microsoft.com/en-us/cli/azure/sql/elastic-pool?view=azure-cli-latest#az-sql-elastic-pool-update" TargetMode="External"/><Relationship Id="rId7" Type="http://schemas.openxmlformats.org/officeDocument/2006/relationships/hyperlink" Target="https://azure.microsoft.com/en-us/support/legal/sla/sql-database/v1_4/" TargetMode="External"/><Relationship Id="rId12" Type="http://schemas.openxmlformats.org/officeDocument/2006/relationships/hyperlink" Target="https://docs.microsoft.com/en-us/sql/relational-databases/replication/transactional/transactional-replication?view=sql-server-ver15#:~:text=%20Transactional%20replication%20is%20typically%20used%20in%20server-to-server,The%20application%20requires%20access%20to%20intermediate...%20More%20" TargetMode="External"/><Relationship Id="rId17" Type="http://schemas.openxmlformats.org/officeDocument/2006/relationships/hyperlink" Target="https://docs.microsoft.com/en-us/sql/database-engine/availability-groups/windows/overview-of-always-on-availability-groups-sql-server?view=sql-server-ver15" TargetMode="External"/><Relationship Id="rId25" Type="http://schemas.openxmlformats.org/officeDocument/2006/relationships/hyperlink" Target="https://docs.microsoft.com/en-us/powershell/module/az.sql/set-azsqldatabase?view=azps-3.8.0" TargetMode="External"/><Relationship Id="rId2" Type="http://schemas.openxmlformats.org/officeDocument/2006/relationships/notesSlide" Target="../notesSlides/notesSlide21.xml"/><Relationship Id="rId16" Type="http://schemas.openxmlformats.org/officeDocument/2006/relationships/hyperlink" Target="https://docs.microsoft.com/en-us/sql/database-engine/database-mirroring/setting-up-database-mirroring-sql-server?view=sql-server-ver15#:~:text=Setting%20Up%20Database%20Mirroring%20%28SQL%20Server%29%201%20Preparing,Mirroring%20Session.%20...%203%20In%20This%20Section.%20" TargetMode="External"/><Relationship Id="rId20" Type="http://schemas.openxmlformats.org/officeDocument/2006/relationships/hyperlink" Target="https://docs.microsoft.com/en-us/cli/azure/sql/elastic-pool?view=azure-cli-latest#az-sql-elastic-pool-create" TargetMode="External"/><Relationship Id="rId1" Type="http://schemas.openxmlformats.org/officeDocument/2006/relationships/slideLayout" Target="../slideLayouts/slideLayout71.xml"/><Relationship Id="rId6" Type="http://schemas.openxmlformats.org/officeDocument/2006/relationships/hyperlink" Target="https://microsoft-my.sharepoint.com/:w:/p/emlisa/EXKUKW33P4hNsGoZDznjhFUBdgNN09cWJqEdLAkGwgWWIQ?e=gbEyk2" TargetMode="External"/><Relationship Id="rId11" Type="http://schemas.openxmlformats.org/officeDocument/2006/relationships/hyperlink" Target="https://docs.microsoft.com/en-us/azure/azure-sql/database/auto-failover-group-overview?tabs=azure-powershell" TargetMode="External"/><Relationship Id="rId24" Type="http://schemas.openxmlformats.org/officeDocument/2006/relationships/hyperlink" Target="https://docs.microsoft.com/en-us/powershell/module/az.sql/new-azsqlelasticpool?view=azps-3.6.1" TargetMode="External"/><Relationship Id="rId5" Type="http://schemas.openxmlformats.org/officeDocument/2006/relationships/hyperlink" Target="https://docs.microsoft.com/en-us/azure/availability-zones/az-overview" TargetMode="External"/><Relationship Id="rId15" Type="http://schemas.openxmlformats.org/officeDocument/2006/relationships/hyperlink" Target="https://docs.microsoft.com/en-us/sql/sql-server/failover-clusters/windows/always-on-failover-cluster-instances-sql-server?view=sql-server-ver15#:~:text=Table%201%20%20%20%20Concepts%20and%20Tasks,SQL%20Server%20Multi-Subnet%20Clustering%20%28SQL%20%20...%20" TargetMode="External"/><Relationship Id="rId23" Type="http://schemas.openxmlformats.org/officeDocument/2006/relationships/hyperlink" Target="https://docs.microsoft.com/en-us/powershell/module/az.sql/new-azsqldatabase?view=azps-3.8.0" TargetMode="External"/><Relationship Id="rId10" Type="http://schemas.openxmlformats.org/officeDocument/2006/relationships/hyperlink" Target="https://docs.microsoft.com/en-us/azure/azure-sql/database/long-term-retention-overview" TargetMode="External"/><Relationship Id="rId19" Type="http://schemas.openxmlformats.org/officeDocument/2006/relationships/hyperlink" Target="https://docs.microsoft.com/en-us/cli/azure/sql/db?view=azure-cli-latest#az-sql-db-create" TargetMode="External"/><Relationship Id="rId4" Type="http://schemas.openxmlformats.org/officeDocument/2006/relationships/hyperlink" Target="https://docs.microsoft.com/en-us/azure/availability-zones/az-region" TargetMode="External"/><Relationship Id="rId9" Type="http://schemas.openxmlformats.org/officeDocument/2006/relationships/hyperlink" Target="https://docs.microsoft.com/en-us/azure/azure-sql/database/automated-backups-overview?tabs=single-database#backup-scheduling" TargetMode="External"/><Relationship Id="rId14" Type="http://schemas.openxmlformats.org/officeDocument/2006/relationships/hyperlink" Target="https://docs.microsoft.com/en-us/sql/relational-databases/replication/merge/merge-replication?view=sql-server-ver15" TargetMode="External"/><Relationship Id="rId22" Type="http://schemas.openxmlformats.org/officeDocument/2006/relationships/hyperlink" Target="https://docs.microsoft.com/en-us/cli/azure/sql/db?view=azure-cli-latest#az-sql-db-updat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7.xml"/><Relationship Id="rId1" Type="http://schemas.openxmlformats.org/officeDocument/2006/relationships/vmlDrawing" Target="../drawings/vmlDrawing1.vml"/><Relationship Id="rId4" Type="http://schemas.openxmlformats.org/officeDocument/2006/relationships/image" Target="../media/image99.emf"/></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6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bus driving down a street near a forest&#10;&#10;Description automatically generated">
            <a:extLst>
              <a:ext uri="{FF2B5EF4-FFF2-40B4-BE49-F238E27FC236}">
                <a16:creationId xmlns:a16="http://schemas.microsoft.com/office/drawing/2014/main" id="{B826789E-A595-48D4-B82E-A4E694195B8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0255" y="77680"/>
            <a:ext cx="12011487" cy="6702640"/>
          </a:xfrm>
          <a:prstGeom prst="rect">
            <a:avLst/>
          </a:prstGeom>
        </p:spPr>
      </p:pic>
      <p:sp>
        <p:nvSpPr>
          <p:cNvPr id="2" name="Rectangle 1">
            <a:extLst>
              <a:ext uri="{FF2B5EF4-FFF2-40B4-BE49-F238E27FC236}">
                <a16:creationId xmlns:a16="http://schemas.microsoft.com/office/drawing/2014/main" id="{C0AFA0C1-F956-479B-B1C0-8FA0075D246E}"/>
              </a:ext>
            </a:extLst>
          </p:cNvPr>
          <p:cNvSpPr/>
          <p:nvPr/>
        </p:nvSpPr>
        <p:spPr>
          <a:xfrm rot="21422355">
            <a:off x="353234" y="1551059"/>
            <a:ext cx="11610580" cy="2308324"/>
          </a:xfrm>
          <a:prstGeom prst="rect">
            <a:avLst/>
          </a:prstGeom>
          <a:noFill/>
          <a:ln w="76200">
            <a:solidFill>
              <a:schemeClr val="tx1"/>
            </a:solidFill>
          </a:ln>
          <a:effectLst>
            <a:outerShdw blurRad="50800" dist="50800" dir="5400000" sx="156000" sy="156000" algn="ctr" rotWithShape="0">
              <a:srgbClr val="435026"/>
            </a:outerShdw>
            <a:softEdge rad="114300"/>
          </a:effectLst>
        </p:spPr>
        <p:txBody>
          <a:bodyPr wrap="square" lIns="91440" tIns="45720" rIns="91440" bIns="45720">
            <a:spAutoFit/>
          </a:bodyPr>
          <a:lstStyle/>
          <a:p>
            <a:pPr algn="ctr"/>
            <a:r>
              <a:rPr lang="en-US" sz="7200" b="1" dirty="0">
                <a:ln w="12700">
                  <a:noFill/>
                  <a:prstDash val="solid"/>
                </a:ln>
                <a:solidFill>
                  <a:srgbClr val="B78556"/>
                </a:solidFill>
                <a:effectLst>
                  <a:outerShdw blurRad="12700" dist="38100" dir="2700000" sx="101000" sy="101000" algn="tl" rotWithShape="0">
                    <a:srgbClr val="724E41"/>
                  </a:outerShdw>
                </a:effectLst>
                <a:latin typeface="Eras Bold ITC" panose="020B0907030504020204" pitchFamily="34" charset="0"/>
                <a:ea typeface="STHupo" panose="02010800040101010101" pitchFamily="2" charset="-122"/>
                <a:cs typeface="Posterama" panose="020B0504020200020000" pitchFamily="34" charset="0"/>
              </a:rPr>
              <a:t>High Availability Options for Azure SQL</a:t>
            </a:r>
          </a:p>
        </p:txBody>
      </p:sp>
      <p:sp>
        <p:nvSpPr>
          <p:cNvPr id="4" name="Rectangle 3">
            <a:extLst>
              <a:ext uri="{FF2B5EF4-FFF2-40B4-BE49-F238E27FC236}">
                <a16:creationId xmlns:a16="http://schemas.microsoft.com/office/drawing/2014/main" id="{B1192977-A8E0-4D54-B5B4-627650E97AF7}"/>
              </a:ext>
            </a:extLst>
          </p:cNvPr>
          <p:cNvSpPr/>
          <p:nvPr/>
        </p:nvSpPr>
        <p:spPr>
          <a:xfrm rot="21305870">
            <a:off x="2110176" y="3665840"/>
            <a:ext cx="7971646" cy="1446550"/>
          </a:xfrm>
          <a:prstGeom prst="rect">
            <a:avLst/>
          </a:prstGeom>
          <a:noFill/>
        </p:spPr>
        <p:txBody>
          <a:bodyPr wrap="square" lIns="91440" tIns="45720" rIns="91440" bIns="45720">
            <a:spAutoFit/>
          </a:bodyPr>
          <a:lstStyle/>
          <a:p>
            <a:pPr algn="ctr"/>
            <a:r>
              <a:rPr lang="en-US" sz="4400" b="1" cap="none" spc="0" dirty="0">
                <a:ln w="0">
                  <a:solidFill>
                    <a:schemeClr val="tx1"/>
                  </a:solidFill>
                </a:ln>
                <a:solidFill>
                  <a:schemeClr val="bg1">
                    <a:lumMod val="95000"/>
                  </a:schemeClr>
                </a:solidFill>
                <a:effectLst>
                  <a:outerShdw blurRad="38100" dist="19050" dir="2700000" algn="tl" rotWithShape="0">
                    <a:schemeClr val="dk1">
                      <a:alpha val="40000"/>
                    </a:schemeClr>
                  </a:outerShdw>
                </a:effectLst>
                <a:latin typeface="Eras Medium ITC" panose="020B0602030504020804" pitchFamily="34" charset="0"/>
              </a:rPr>
              <a:t>Emily Lisa – PM Azure Data – </a:t>
            </a:r>
            <a:r>
              <a:rPr lang="en-US" sz="4400" b="1" cap="none" spc="0" dirty="0">
                <a:ln w="0">
                  <a:solidFill>
                    <a:schemeClr val="tx1"/>
                  </a:solidFill>
                </a:ln>
                <a:solidFill>
                  <a:schemeClr val="bg1">
                    <a:lumMod val="95000"/>
                  </a:schemeClr>
                </a:solidFill>
                <a:effectLst>
                  <a:outerShdw blurRad="38100" dist="19050" dir="2700000" algn="tl" rotWithShape="0">
                    <a:schemeClr val="dk1">
                      <a:alpha val="40000"/>
                    </a:schemeClr>
                  </a:outerShdw>
                </a:effectLst>
                <a:latin typeface="Eras Medium ITC" panose="020B0602030504020804" pitchFamily="34" charset="0"/>
                <a:hlinkClick r:id="rId5"/>
              </a:rPr>
              <a:t>emlisa@microsoft.com</a:t>
            </a:r>
            <a:r>
              <a:rPr lang="en-US" sz="4400" b="1" cap="none" spc="0" dirty="0">
                <a:ln w="0">
                  <a:solidFill>
                    <a:schemeClr val="tx1"/>
                  </a:solidFill>
                </a:ln>
                <a:solidFill>
                  <a:schemeClr val="bg1">
                    <a:lumMod val="95000"/>
                  </a:schemeClr>
                </a:solidFill>
                <a:effectLst>
                  <a:outerShdw blurRad="38100" dist="19050" dir="2700000" algn="tl" rotWithShape="0">
                    <a:schemeClr val="dk1">
                      <a:alpha val="40000"/>
                    </a:schemeClr>
                  </a:outerShdw>
                </a:effectLst>
                <a:latin typeface="Eras Medium ITC" panose="020B0602030504020804" pitchFamily="34" charset="0"/>
              </a:rPr>
              <a:t> </a:t>
            </a:r>
          </a:p>
        </p:txBody>
      </p:sp>
    </p:spTree>
    <p:extLst>
      <p:ext uri="{BB962C8B-B14F-4D97-AF65-F5344CB8AC3E}">
        <p14:creationId xmlns:p14="http://schemas.microsoft.com/office/powerpoint/2010/main" val="213760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18BDF2"/>
              </a:solidFill>
              <a:effectLst/>
              <a:uLnTx/>
              <a:uFillTx/>
              <a:latin typeface="Segoe UI Semibold" panose="020B0702040204020203" pitchFamily="34" charset="0"/>
              <a:ea typeface="+mn-ea"/>
              <a:cs typeface="Segoe UI" pitchFamily="34" charset="0"/>
            </a:endParaRPr>
          </a:p>
        </p:txBody>
      </p:sp>
      <p:sp>
        <p:nvSpPr>
          <p:cNvPr id="112" name="Text Placeholder 2">
            <a:extLst>
              <a:ext uri="{FF2B5EF4-FFF2-40B4-BE49-F238E27FC236}">
                <a16:creationId xmlns:a16="http://schemas.microsoft.com/office/drawing/2014/main" id="{FD95EA25-1EF1-4411-9864-46D31E385E48}"/>
              </a:ext>
            </a:extLst>
          </p:cNvPr>
          <p:cNvSpPr txBox="1">
            <a:spLocks/>
          </p:cNvSpPr>
          <p:nvPr/>
        </p:nvSpPr>
        <p:spPr>
          <a:xfrm>
            <a:off x="2068971" y="4340904"/>
            <a:ext cx="2898646" cy="489365"/>
          </a:xfrm>
          <a:prstGeom prst="rect">
            <a:avLst/>
          </a:prstGeom>
        </p:spPr>
        <p:txBody>
          <a:bodyPr vert="horz" wrap="square" lIns="146304" tIns="91440" rIns="146304" bIns="9144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a:pPr>
            <a:r>
              <a:rPr lang="en-US" sz="2200">
                <a:gradFill>
                  <a:gsLst>
                    <a:gs pos="77000">
                      <a:schemeClr val="tx2"/>
                    </a:gs>
                    <a:gs pos="10000">
                      <a:schemeClr val="tx2"/>
                    </a:gs>
                  </a:gsLst>
                  <a:lin ang="5400000" scaled="1"/>
                </a:gradFill>
                <a:latin typeface="Segoe UI" panose="020B0502040204020203" pitchFamily="34" charset="0"/>
                <a:cs typeface="Segoe UI" panose="020B0502040204020203" pitchFamily="34" charset="0"/>
              </a:rPr>
              <a:t>Fault tolerance</a:t>
            </a:r>
          </a:p>
        </p:txBody>
      </p:sp>
      <p:sp>
        <p:nvSpPr>
          <p:cNvPr id="113" name="Text Placeholder 2">
            <a:extLst>
              <a:ext uri="{FF2B5EF4-FFF2-40B4-BE49-F238E27FC236}">
                <a16:creationId xmlns:a16="http://schemas.microsoft.com/office/drawing/2014/main" id="{7C6D3D47-22ED-46E3-83C8-7ABE6D3AF9D8}"/>
              </a:ext>
            </a:extLst>
          </p:cNvPr>
          <p:cNvSpPr txBox="1">
            <a:spLocks/>
          </p:cNvSpPr>
          <p:nvPr/>
        </p:nvSpPr>
        <p:spPr>
          <a:xfrm>
            <a:off x="6752770" y="4062365"/>
            <a:ext cx="4643542" cy="1046440"/>
          </a:xfrm>
          <a:prstGeom prst="rect">
            <a:avLst/>
          </a:prstGeom>
        </p:spPr>
        <p:txBody>
          <a:bodyPr vert="horz" wrap="square" lIns="146304" tIns="91440" rIns="146304" bIns="9144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
                <a:srgbClr val="0078D7"/>
              </a:buClr>
              <a:buSzPct val="90000"/>
              <a:buFont typeface="Arial" pitchFamily="34" charset="0"/>
              <a:buNone/>
              <a:tabLst/>
              <a:defRPr/>
            </a:pPr>
            <a:r>
              <a:rPr kumimoji="0" lang="en-US" sz="1370" b="0" i="0" u="none" strike="noStrike" kern="1200" cap="none" spc="60" normalizeH="0" baseline="0" noProof="0">
                <a:ln>
                  <a:noFill/>
                </a:ln>
                <a:gradFill>
                  <a:gsLst>
                    <a:gs pos="1250">
                      <a:srgbClr val="000000"/>
                    </a:gs>
                    <a:gs pos="100000">
                      <a:srgbClr val="000000"/>
                    </a:gs>
                  </a:gsLst>
                  <a:lin ang="5400000" scaled="0"/>
                </a:gradFill>
                <a:effectLst/>
                <a:uLnTx/>
                <a:uFillTx/>
                <a:latin typeface="Segoe UI"/>
                <a:ea typeface="+mn-ea"/>
                <a:cs typeface="+mn-cs"/>
              </a:rPr>
              <a:t>Built-in system replicas help deliver inherent data protection and database uptime. System replicas are automatically moved to new machines as old machines fail. </a:t>
            </a:r>
          </a:p>
        </p:txBody>
      </p:sp>
      <p:sp>
        <p:nvSpPr>
          <p:cNvPr id="114" name="Text Placeholder 2">
            <a:extLst>
              <a:ext uri="{FF2B5EF4-FFF2-40B4-BE49-F238E27FC236}">
                <a16:creationId xmlns:a16="http://schemas.microsoft.com/office/drawing/2014/main" id="{BFAC8F38-0BD1-44AF-8D8F-50648573F557}"/>
              </a:ext>
            </a:extLst>
          </p:cNvPr>
          <p:cNvSpPr txBox="1">
            <a:spLocks/>
          </p:cNvSpPr>
          <p:nvPr/>
        </p:nvSpPr>
        <p:spPr>
          <a:xfrm>
            <a:off x="6752770" y="2198067"/>
            <a:ext cx="4643542" cy="817147"/>
          </a:xfrm>
          <a:prstGeom prst="rect">
            <a:avLst/>
          </a:prstGeom>
        </p:spPr>
        <p:txBody>
          <a:bodyPr vert="horz" wrap="square" lIns="146304" tIns="91440" rIns="146304" bIns="9144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
                <a:srgbClr val="0078D7"/>
              </a:buClr>
              <a:buSzPct val="90000"/>
              <a:buFont typeface="Arial" pitchFamily="34" charset="0"/>
              <a:buNone/>
              <a:tabLst/>
              <a:defRPr/>
            </a:pPr>
            <a:r>
              <a:rPr kumimoji="0" lang="en-US" sz="1370" b="0" i="0" u="none" strike="noStrike" kern="1200" cap="none" spc="60" normalizeH="0" baseline="0" noProof="0">
                <a:ln>
                  <a:noFill/>
                </a:ln>
                <a:gradFill>
                  <a:gsLst>
                    <a:gs pos="1250">
                      <a:srgbClr val="000000"/>
                    </a:gs>
                    <a:gs pos="100000">
                      <a:srgbClr val="000000"/>
                    </a:gs>
                  </a:gsLst>
                  <a:lin ang="5400000" scaled="0"/>
                </a:gradFill>
                <a:effectLst/>
                <a:uLnTx/>
                <a:uFillTx/>
                <a:latin typeface="Segoe UI"/>
                <a:ea typeface="+mn-ea"/>
                <a:cs typeface="+mn-cs"/>
              </a:rPr>
              <a:t>Remove virtually all infrastructure maintenance with Azure SQL Database, which provides automatic software patching as part of the service. </a:t>
            </a:r>
          </a:p>
        </p:txBody>
      </p:sp>
      <p:sp>
        <p:nvSpPr>
          <p:cNvPr id="115" name="Text Placeholder 2">
            <a:extLst>
              <a:ext uri="{FF2B5EF4-FFF2-40B4-BE49-F238E27FC236}">
                <a16:creationId xmlns:a16="http://schemas.microsoft.com/office/drawing/2014/main" id="{928F313A-C9A4-4BF5-BF3E-676218AC9AD2}"/>
              </a:ext>
            </a:extLst>
          </p:cNvPr>
          <p:cNvSpPr txBox="1">
            <a:spLocks/>
          </p:cNvSpPr>
          <p:nvPr/>
        </p:nvSpPr>
        <p:spPr>
          <a:xfrm>
            <a:off x="2068971" y="2361960"/>
            <a:ext cx="3044151" cy="489365"/>
          </a:xfrm>
          <a:prstGeom prst="rect">
            <a:avLst/>
          </a:prstGeom>
        </p:spPr>
        <p:txBody>
          <a:bodyPr vert="horz" wrap="square" lIns="146304" tIns="91440" rIns="146304" bIns="9144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a:pPr>
            <a:r>
              <a:rPr lang="en-US" sz="2200">
                <a:gradFill>
                  <a:gsLst>
                    <a:gs pos="77000">
                      <a:schemeClr val="tx2"/>
                    </a:gs>
                    <a:gs pos="10000">
                      <a:schemeClr val="tx2"/>
                    </a:gs>
                  </a:gsLst>
                  <a:lin ang="5400000" scaled="1"/>
                </a:gradFill>
                <a:latin typeface="Segoe UI" panose="020B0502040204020203" pitchFamily="34" charset="0"/>
                <a:cs typeface="Segoe UI" panose="020B0502040204020203" pitchFamily="34" charset="0"/>
              </a:rPr>
              <a:t>Built-in maintenance</a:t>
            </a:r>
          </a:p>
        </p:txBody>
      </p:sp>
      <p:sp>
        <p:nvSpPr>
          <p:cNvPr id="116" name="Diamond 20">
            <a:extLst>
              <a:ext uri="{FF2B5EF4-FFF2-40B4-BE49-F238E27FC236}">
                <a16:creationId xmlns:a16="http://schemas.microsoft.com/office/drawing/2014/main" id="{5321E6DF-3574-47AA-BB19-2860D840AE93}"/>
              </a:ext>
            </a:extLst>
          </p:cNvPr>
          <p:cNvSpPr/>
          <p:nvPr/>
        </p:nvSpPr>
        <p:spPr bwMode="auto">
          <a:xfrm>
            <a:off x="5967430" y="2295504"/>
            <a:ext cx="257139" cy="622276"/>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Diamond 20">
            <a:extLst>
              <a:ext uri="{FF2B5EF4-FFF2-40B4-BE49-F238E27FC236}">
                <a16:creationId xmlns:a16="http://schemas.microsoft.com/office/drawing/2014/main" id="{D67983E9-8D05-484A-A372-C096B202139D}"/>
              </a:ext>
            </a:extLst>
          </p:cNvPr>
          <p:cNvSpPr/>
          <p:nvPr/>
        </p:nvSpPr>
        <p:spPr bwMode="auto">
          <a:xfrm>
            <a:off x="5967430" y="4274448"/>
            <a:ext cx="257139" cy="622276"/>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Oval 120">
            <a:extLst>
              <a:ext uri="{FF2B5EF4-FFF2-40B4-BE49-F238E27FC236}">
                <a16:creationId xmlns:a16="http://schemas.microsoft.com/office/drawing/2014/main" id="{970BA13A-9369-4CB9-9CA3-7C2C46DD159E}"/>
              </a:ext>
            </a:extLst>
          </p:cNvPr>
          <p:cNvSpPr/>
          <p:nvPr/>
        </p:nvSpPr>
        <p:spPr bwMode="auto">
          <a:xfrm>
            <a:off x="455995" y="1928089"/>
            <a:ext cx="1230339" cy="123033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122" name="Oval 121">
            <a:extLst>
              <a:ext uri="{FF2B5EF4-FFF2-40B4-BE49-F238E27FC236}">
                <a16:creationId xmlns:a16="http://schemas.microsoft.com/office/drawing/2014/main" id="{C413F7A5-E483-46FE-9EFC-FD2434CB9D1B}"/>
              </a:ext>
            </a:extLst>
          </p:cNvPr>
          <p:cNvSpPr/>
          <p:nvPr/>
        </p:nvSpPr>
        <p:spPr bwMode="auto">
          <a:xfrm>
            <a:off x="455995" y="3875837"/>
            <a:ext cx="1230339" cy="123033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124" name="Group 123">
            <a:extLst>
              <a:ext uri="{FF2B5EF4-FFF2-40B4-BE49-F238E27FC236}">
                <a16:creationId xmlns:a16="http://schemas.microsoft.com/office/drawing/2014/main" id="{4B6E10F4-106E-4330-B8A7-1BD3A1E7FE65}"/>
              </a:ext>
            </a:extLst>
          </p:cNvPr>
          <p:cNvGrpSpPr/>
          <p:nvPr/>
        </p:nvGrpSpPr>
        <p:grpSpPr>
          <a:xfrm rot="6300000">
            <a:off x="773660" y="2247461"/>
            <a:ext cx="595008" cy="598550"/>
            <a:chOff x="6316323" y="2622379"/>
            <a:chExt cx="561340" cy="564682"/>
          </a:xfrm>
        </p:grpSpPr>
        <p:sp>
          <p:nvSpPr>
            <p:cNvPr id="125" name="Freeform 10">
              <a:extLst>
                <a:ext uri="{FF2B5EF4-FFF2-40B4-BE49-F238E27FC236}">
                  <a16:creationId xmlns:a16="http://schemas.microsoft.com/office/drawing/2014/main" id="{E7C50FA1-B420-47F9-AE9E-362DFCFF3416}"/>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381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26" name="Freeform 11">
              <a:extLst>
                <a:ext uri="{FF2B5EF4-FFF2-40B4-BE49-F238E27FC236}">
                  <a16:creationId xmlns:a16="http://schemas.microsoft.com/office/drawing/2014/main" id="{3FAA59AE-C0F5-4A2B-A436-B9F6BC7AA213}"/>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381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CB93809-DE04-469C-A480-3740907D6553}"/>
              </a:ext>
            </a:extLst>
          </p:cNvPr>
          <p:cNvGrpSpPr/>
          <p:nvPr/>
        </p:nvGrpSpPr>
        <p:grpSpPr>
          <a:xfrm>
            <a:off x="628898" y="4268812"/>
            <a:ext cx="513890" cy="444388"/>
            <a:chOff x="669852" y="5086564"/>
            <a:chExt cx="513890" cy="444388"/>
          </a:xfrm>
        </p:grpSpPr>
        <p:sp>
          <p:nvSpPr>
            <p:cNvPr id="127" name="Cylinder 513">
              <a:extLst>
                <a:ext uri="{FF2B5EF4-FFF2-40B4-BE49-F238E27FC236}">
                  <a16:creationId xmlns:a16="http://schemas.microsoft.com/office/drawing/2014/main" id="{FD4B67E3-DC9A-43BE-894A-03021EA7E6B9}"/>
                </a:ext>
              </a:extLst>
            </p:cNvPr>
            <p:cNvSpPr/>
            <p:nvPr/>
          </p:nvSpPr>
          <p:spPr bwMode="auto">
            <a:xfrm>
              <a:off x="669852" y="5086564"/>
              <a:ext cx="338257" cy="444388"/>
            </a:xfrm>
            <a:prstGeom prst="can">
              <a:avLst>
                <a:gd name="adj" fmla="val 39530"/>
              </a:avLst>
            </a:prstGeom>
            <a:solidFill>
              <a:schemeClr val="bg1"/>
            </a:solid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4028EE06-2A52-4A49-9249-D1543B6668CB}"/>
                </a:ext>
              </a:extLst>
            </p:cNvPr>
            <p:cNvCxnSpPr>
              <a:cxnSpLocks/>
              <a:stCxn id="127" idx="4"/>
            </p:cNvCxnSpPr>
            <p:nvPr/>
          </p:nvCxnSpPr>
          <p:spPr>
            <a:xfrm>
              <a:off x="1008109" y="5308758"/>
              <a:ext cx="175633"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57" descr="SQL storage">
            <a:extLst>
              <a:ext uri="{FF2B5EF4-FFF2-40B4-BE49-F238E27FC236}">
                <a16:creationId xmlns:a16="http://schemas.microsoft.com/office/drawing/2014/main" id="{53DE7C7D-344E-4DDB-924A-D4C2D020E0E7}"/>
              </a:ext>
            </a:extLst>
          </p:cNvPr>
          <p:cNvGrpSpPr>
            <a:grpSpLocks noChangeAspect="1"/>
          </p:cNvGrpSpPr>
          <p:nvPr/>
        </p:nvGrpSpPr>
        <p:grpSpPr bwMode="auto">
          <a:xfrm>
            <a:off x="1119837" y="4268780"/>
            <a:ext cx="371149" cy="492300"/>
            <a:chOff x="4014" y="1361"/>
            <a:chExt cx="193" cy="256"/>
          </a:xfrm>
        </p:grpSpPr>
        <p:sp>
          <p:nvSpPr>
            <p:cNvPr id="20" name="AutoShape 56">
              <a:extLst>
                <a:ext uri="{FF2B5EF4-FFF2-40B4-BE49-F238E27FC236}">
                  <a16:creationId xmlns:a16="http://schemas.microsoft.com/office/drawing/2014/main" id="{1EE49B20-413E-46AC-9517-2CBF0A5182DA}"/>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8">
              <a:extLst>
                <a:ext uri="{FF2B5EF4-FFF2-40B4-BE49-F238E27FC236}">
                  <a16:creationId xmlns:a16="http://schemas.microsoft.com/office/drawing/2014/main" id="{709D926D-FE9F-4BB9-9F9A-131378CCFF91}"/>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371D89F0-B16A-4011-A4D5-BEC688F8B7A6}"/>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3">
              <a:extLst>
                <a:ext uri="{FF2B5EF4-FFF2-40B4-BE49-F238E27FC236}">
                  <a16:creationId xmlns:a16="http://schemas.microsoft.com/office/drawing/2014/main" id="{492F24F2-4EB7-40EC-8706-021E99356696}"/>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itle 1">
            <a:extLst>
              <a:ext uri="{FF2B5EF4-FFF2-40B4-BE49-F238E27FC236}">
                <a16:creationId xmlns:a16="http://schemas.microsoft.com/office/drawing/2014/main" id="{0B43E51D-9C2E-4A1E-AAA9-188F0BB14AF0}"/>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solidFill>
                  <a:srgbClr val="000000"/>
                </a:solidFill>
                <a:latin typeface="Segoe UI Semibold"/>
              </a:rPr>
              <a:t>HA overview</a:t>
            </a:r>
          </a:p>
        </p:txBody>
      </p:sp>
    </p:spTree>
    <p:extLst>
      <p:ext uri="{BB962C8B-B14F-4D97-AF65-F5344CB8AC3E}">
        <p14:creationId xmlns:p14="http://schemas.microsoft.com/office/powerpoint/2010/main" val="39421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P spid="116" grpId="0" animBg="1"/>
      <p:bldP spid="117" grpId="0" animBg="1"/>
      <p:bldP spid="121" grpId="0" animBg="1"/>
      <p:bldP spid="1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71" name="Straight Connector 270">
            <a:extLst>
              <a:ext uri="{FF2B5EF4-FFF2-40B4-BE49-F238E27FC236}">
                <a16:creationId xmlns:a16="http://schemas.microsoft.com/office/drawing/2014/main" id="{483FD030-1AAE-4A0B-AAEA-CEEAAD039CB7}"/>
              </a:ext>
            </a:extLst>
          </p:cNvPr>
          <p:cNvCxnSpPr>
            <a:cxnSpLocks/>
            <a:stCxn id="377" idx="2"/>
            <a:endCxn id="391" idx="6"/>
          </p:cNvCxnSpPr>
          <p:nvPr/>
        </p:nvCxnSpPr>
        <p:spPr>
          <a:xfrm>
            <a:off x="9737542" y="3658815"/>
            <a:ext cx="1207967" cy="21767"/>
          </a:xfrm>
          <a:prstGeom prst="line">
            <a:avLst/>
          </a:prstGeom>
          <a:noFill/>
          <a:ln w="6350" cap="flat" cmpd="sng" algn="ctr">
            <a:solidFill>
              <a:srgbClr val="808080"/>
            </a:solidFill>
            <a:prstDash val="solid"/>
            <a:miter lim="800000"/>
          </a:ln>
          <a:effectLst/>
        </p:spPr>
      </p:cxnSp>
      <p:cxnSp>
        <p:nvCxnSpPr>
          <p:cNvPr id="275" name="Straight Connector 274">
            <a:extLst>
              <a:ext uri="{FF2B5EF4-FFF2-40B4-BE49-F238E27FC236}">
                <a16:creationId xmlns:a16="http://schemas.microsoft.com/office/drawing/2014/main" id="{212E86EB-7CDB-488E-B92E-E300D08CB36F}"/>
              </a:ext>
            </a:extLst>
          </p:cNvPr>
          <p:cNvCxnSpPr>
            <a:cxnSpLocks/>
            <a:endCxn id="377" idx="6"/>
          </p:cNvCxnSpPr>
          <p:nvPr/>
        </p:nvCxnSpPr>
        <p:spPr>
          <a:xfrm>
            <a:off x="8466696" y="3658814"/>
            <a:ext cx="1422387" cy="1"/>
          </a:xfrm>
          <a:prstGeom prst="line">
            <a:avLst/>
          </a:prstGeom>
          <a:noFill/>
          <a:ln w="6350" cap="flat" cmpd="sng" algn="ctr">
            <a:solidFill>
              <a:srgbClr val="808080"/>
            </a:solidFill>
            <a:prstDash val="solid"/>
            <a:miter lim="800000"/>
          </a:ln>
          <a:effectLst/>
        </p:spPr>
      </p:cxnSp>
      <p:cxnSp>
        <p:nvCxnSpPr>
          <p:cNvPr id="279" name="Straight Connector 278">
            <a:extLst>
              <a:ext uri="{FF2B5EF4-FFF2-40B4-BE49-F238E27FC236}">
                <a16:creationId xmlns:a16="http://schemas.microsoft.com/office/drawing/2014/main" id="{38887A07-00BA-48AC-9A63-42DC84748F06}"/>
              </a:ext>
            </a:extLst>
          </p:cNvPr>
          <p:cNvCxnSpPr>
            <a:cxnSpLocks/>
            <a:stCxn id="349" idx="2"/>
            <a:endCxn id="363" idx="6"/>
          </p:cNvCxnSpPr>
          <p:nvPr/>
        </p:nvCxnSpPr>
        <p:spPr>
          <a:xfrm flipV="1">
            <a:off x="5990629" y="3658815"/>
            <a:ext cx="2551841" cy="9525"/>
          </a:xfrm>
          <a:prstGeom prst="line">
            <a:avLst/>
          </a:prstGeom>
          <a:noFill/>
          <a:ln w="6350" cap="flat" cmpd="sng" algn="ctr">
            <a:solidFill>
              <a:srgbClr val="808080"/>
            </a:solidFill>
            <a:prstDash val="solid"/>
            <a:miter lim="800000"/>
          </a:ln>
          <a:effectLst/>
        </p:spPr>
      </p:cxnSp>
      <p:cxnSp>
        <p:nvCxnSpPr>
          <p:cNvPr id="281" name="Straight Connector 280">
            <a:extLst>
              <a:ext uri="{FF2B5EF4-FFF2-40B4-BE49-F238E27FC236}">
                <a16:creationId xmlns:a16="http://schemas.microsoft.com/office/drawing/2014/main" id="{A28337CA-A052-4F82-8D69-7865AF7C16F8}"/>
              </a:ext>
            </a:extLst>
          </p:cNvPr>
          <p:cNvCxnSpPr>
            <a:cxnSpLocks/>
            <a:stCxn id="335" idx="2"/>
            <a:endCxn id="349" idx="2"/>
          </p:cNvCxnSpPr>
          <p:nvPr/>
        </p:nvCxnSpPr>
        <p:spPr>
          <a:xfrm>
            <a:off x="4295179" y="3668340"/>
            <a:ext cx="1695450" cy="0"/>
          </a:xfrm>
          <a:prstGeom prst="line">
            <a:avLst/>
          </a:prstGeom>
          <a:noFill/>
          <a:ln w="6350" cap="flat" cmpd="sng" algn="ctr">
            <a:solidFill>
              <a:srgbClr val="808080"/>
            </a:solidFill>
            <a:prstDash val="solid"/>
            <a:miter lim="800000"/>
          </a:ln>
          <a:effectLst/>
        </p:spPr>
      </p:cxnSp>
      <p:cxnSp>
        <p:nvCxnSpPr>
          <p:cNvPr id="283" name="Straight Connector 282">
            <a:extLst>
              <a:ext uri="{FF2B5EF4-FFF2-40B4-BE49-F238E27FC236}">
                <a16:creationId xmlns:a16="http://schemas.microsoft.com/office/drawing/2014/main" id="{5A9AE824-8DB2-4A49-BA6F-927F643F8EE6}"/>
              </a:ext>
            </a:extLst>
          </p:cNvPr>
          <p:cNvCxnSpPr>
            <a:cxnSpLocks/>
            <a:stCxn id="319" idx="2"/>
            <a:endCxn id="335" idx="6"/>
          </p:cNvCxnSpPr>
          <p:nvPr/>
        </p:nvCxnSpPr>
        <p:spPr>
          <a:xfrm>
            <a:off x="3590329" y="3668340"/>
            <a:ext cx="856391" cy="0"/>
          </a:xfrm>
          <a:prstGeom prst="line">
            <a:avLst/>
          </a:prstGeom>
          <a:noFill/>
          <a:ln w="6350" cap="flat" cmpd="sng" algn="ctr">
            <a:solidFill>
              <a:srgbClr val="808080"/>
            </a:solidFill>
            <a:prstDash val="solid"/>
            <a:miter lim="800000"/>
          </a:ln>
          <a:effectLst/>
        </p:spPr>
      </p:cxnSp>
      <p:cxnSp>
        <p:nvCxnSpPr>
          <p:cNvPr id="285" name="Straight Connector 284">
            <a:extLst>
              <a:ext uri="{FF2B5EF4-FFF2-40B4-BE49-F238E27FC236}">
                <a16:creationId xmlns:a16="http://schemas.microsoft.com/office/drawing/2014/main" id="{422E2880-FDDE-4001-9F27-888F2CB382F1}"/>
              </a:ext>
            </a:extLst>
          </p:cNvPr>
          <p:cNvCxnSpPr>
            <a:cxnSpLocks/>
            <a:stCxn id="307" idx="2"/>
            <a:endCxn id="319" idx="2"/>
          </p:cNvCxnSpPr>
          <p:nvPr/>
        </p:nvCxnSpPr>
        <p:spPr>
          <a:xfrm>
            <a:off x="2923579" y="3668340"/>
            <a:ext cx="666750" cy="0"/>
          </a:xfrm>
          <a:prstGeom prst="line">
            <a:avLst/>
          </a:prstGeom>
          <a:noFill/>
          <a:ln w="6350" cap="flat" cmpd="sng" algn="ctr">
            <a:solidFill>
              <a:srgbClr val="808080"/>
            </a:solidFill>
            <a:prstDash val="solid"/>
            <a:miter lim="800000"/>
          </a:ln>
          <a:effectLst/>
        </p:spPr>
      </p:cxnSp>
      <p:cxnSp>
        <p:nvCxnSpPr>
          <p:cNvPr id="287" name="Straight Connector 286">
            <a:extLst>
              <a:ext uri="{FF2B5EF4-FFF2-40B4-BE49-F238E27FC236}">
                <a16:creationId xmlns:a16="http://schemas.microsoft.com/office/drawing/2014/main" id="{C01DBF1F-4231-4242-8F78-90790048BA57}"/>
              </a:ext>
            </a:extLst>
          </p:cNvPr>
          <p:cNvCxnSpPr>
            <a:cxnSpLocks/>
            <a:endCxn id="293" idx="6"/>
          </p:cNvCxnSpPr>
          <p:nvPr/>
        </p:nvCxnSpPr>
        <p:spPr>
          <a:xfrm flipV="1">
            <a:off x="0" y="3658815"/>
            <a:ext cx="1093920" cy="21768"/>
          </a:xfrm>
          <a:prstGeom prst="line">
            <a:avLst/>
          </a:prstGeom>
          <a:noFill/>
          <a:ln w="6350" cap="flat" cmpd="sng" algn="ctr">
            <a:solidFill>
              <a:srgbClr val="808080"/>
            </a:solidFill>
            <a:prstDash val="solid"/>
            <a:miter lim="800000"/>
          </a:ln>
          <a:effectLst/>
        </p:spPr>
      </p:cxnSp>
      <p:cxnSp>
        <p:nvCxnSpPr>
          <p:cNvPr id="289" name="Straight Connector 288">
            <a:extLst>
              <a:ext uri="{FF2B5EF4-FFF2-40B4-BE49-F238E27FC236}">
                <a16:creationId xmlns:a16="http://schemas.microsoft.com/office/drawing/2014/main" id="{7EFA4DC6-EBE1-4231-B0C2-9BE286B69A0D}"/>
              </a:ext>
            </a:extLst>
          </p:cNvPr>
          <p:cNvCxnSpPr>
            <a:cxnSpLocks/>
            <a:stCxn id="293" idx="6"/>
            <a:endCxn id="307" idx="2"/>
          </p:cNvCxnSpPr>
          <p:nvPr/>
        </p:nvCxnSpPr>
        <p:spPr>
          <a:xfrm>
            <a:off x="1093920" y="3658815"/>
            <a:ext cx="1829659" cy="9525"/>
          </a:xfrm>
          <a:prstGeom prst="line">
            <a:avLst/>
          </a:prstGeom>
          <a:noFill/>
          <a:ln w="6350" cap="flat" cmpd="sng" algn="ctr">
            <a:solidFill>
              <a:srgbClr val="808080"/>
            </a:solidFill>
            <a:prstDash val="solid"/>
            <a:miter lim="800000"/>
          </a:ln>
          <a:effectLst/>
        </p:spPr>
      </p:cxnSp>
      <p:sp>
        <p:nvSpPr>
          <p:cNvPr id="291" name="Title 1">
            <a:extLst>
              <a:ext uri="{FF2B5EF4-FFF2-40B4-BE49-F238E27FC236}">
                <a16:creationId xmlns:a16="http://schemas.microsoft.com/office/drawing/2014/main" id="{57823C2F-2CB2-491A-9958-D54499F027EA}"/>
              </a:ext>
            </a:extLst>
          </p:cNvPr>
          <p:cNvSpPr txBox="1">
            <a:spLocks/>
          </p:cNvSpPr>
          <p:nvPr/>
        </p:nvSpPr>
        <p:spPr>
          <a:xfrm>
            <a:off x="522222" y="379325"/>
            <a:ext cx="8803130" cy="553998"/>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gradFill>
                  <a:gsLst>
                    <a:gs pos="1250">
                      <a:sysClr val="windowText" lastClr="000000"/>
                    </a:gs>
                    <a:gs pos="100000">
                      <a:sysClr val="windowText" lastClr="000000"/>
                    </a:gs>
                  </a:gsLst>
                  <a:lin ang="5400000" scaled="0"/>
                </a:gradFill>
                <a:latin typeface="Segoe UI Semibold"/>
              </a:rPr>
              <a:t>History of HA for Azure SQL</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293" name="Oval 292">
            <a:extLst>
              <a:ext uri="{FF2B5EF4-FFF2-40B4-BE49-F238E27FC236}">
                <a16:creationId xmlns:a16="http://schemas.microsoft.com/office/drawing/2014/main" id="{CED23F25-5CBA-4AD7-BA3B-F72F1D3E3B68}"/>
              </a:ext>
            </a:extLst>
          </p:cNvPr>
          <p:cNvSpPr/>
          <p:nvPr/>
        </p:nvSpPr>
        <p:spPr>
          <a:xfrm>
            <a:off x="942379"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295" name="Oval 294">
            <a:extLst>
              <a:ext uri="{FF2B5EF4-FFF2-40B4-BE49-F238E27FC236}">
                <a16:creationId xmlns:a16="http://schemas.microsoft.com/office/drawing/2014/main" id="{7F41F0BE-B3C0-48FF-BC44-7346E0B315A1}"/>
              </a:ext>
            </a:extLst>
          </p:cNvPr>
          <p:cNvSpPr/>
          <p:nvPr/>
        </p:nvSpPr>
        <p:spPr>
          <a:xfrm>
            <a:off x="866608"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297" name="Oval 296">
            <a:extLst>
              <a:ext uri="{FF2B5EF4-FFF2-40B4-BE49-F238E27FC236}">
                <a16:creationId xmlns:a16="http://schemas.microsoft.com/office/drawing/2014/main" id="{0F1F2E84-1BA5-4848-9E82-376EE239FC36}"/>
              </a:ext>
            </a:extLst>
          </p:cNvPr>
          <p:cNvSpPr/>
          <p:nvPr/>
        </p:nvSpPr>
        <p:spPr>
          <a:xfrm>
            <a:off x="799073"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299" name="Straight Connector 298">
            <a:extLst>
              <a:ext uri="{FF2B5EF4-FFF2-40B4-BE49-F238E27FC236}">
                <a16:creationId xmlns:a16="http://schemas.microsoft.com/office/drawing/2014/main" id="{6160A4AB-7804-4262-A389-31D47A1E03FD}"/>
              </a:ext>
            </a:extLst>
          </p:cNvPr>
          <p:cNvCxnSpPr>
            <a:cxnSpLocks/>
            <a:stCxn id="297" idx="4"/>
          </p:cNvCxnSpPr>
          <p:nvPr/>
        </p:nvCxnSpPr>
        <p:spPr>
          <a:xfrm>
            <a:off x="1018148" y="3888089"/>
            <a:ext cx="0" cy="1279876"/>
          </a:xfrm>
          <a:prstGeom prst="line">
            <a:avLst/>
          </a:prstGeom>
          <a:noFill/>
          <a:ln w="6350" cap="flat" cmpd="sng" algn="ctr">
            <a:solidFill>
              <a:srgbClr val="808080"/>
            </a:solidFill>
            <a:prstDash val="solid"/>
            <a:miter lim="800000"/>
          </a:ln>
          <a:effectLst/>
        </p:spPr>
      </p:cxnSp>
      <p:sp>
        <p:nvSpPr>
          <p:cNvPr id="301" name="TextBox 300">
            <a:extLst>
              <a:ext uri="{FF2B5EF4-FFF2-40B4-BE49-F238E27FC236}">
                <a16:creationId xmlns:a16="http://schemas.microsoft.com/office/drawing/2014/main" id="{2989325D-9555-46B0-BECB-84F66D1F3A5B}"/>
              </a:ext>
            </a:extLst>
          </p:cNvPr>
          <p:cNvSpPr txBox="1"/>
          <p:nvPr/>
        </p:nvSpPr>
        <p:spPr>
          <a:xfrm>
            <a:off x="652061" y="2782132"/>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1989</a:t>
            </a:r>
          </a:p>
          <a:p>
            <a:r>
              <a:rPr lang="en-US" sz="1050" dirty="0">
                <a:solidFill>
                  <a:srgbClr val="9C3110"/>
                </a:solidFill>
                <a:cs typeface="Segoe UI" panose="020B0502040204020203" pitchFamily="34" charset="0"/>
              </a:rPr>
              <a:t>SQL Server 1.0</a:t>
            </a:r>
          </a:p>
        </p:txBody>
      </p:sp>
      <p:sp>
        <p:nvSpPr>
          <p:cNvPr id="303" name="TextBox 302">
            <a:extLst>
              <a:ext uri="{FF2B5EF4-FFF2-40B4-BE49-F238E27FC236}">
                <a16:creationId xmlns:a16="http://schemas.microsoft.com/office/drawing/2014/main" id="{B4680710-CDB4-41F9-B913-77587EF51569}"/>
              </a:ext>
            </a:extLst>
          </p:cNvPr>
          <p:cNvSpPr txBox="1"/>
          <p:nvPr/>
        </p:nvSpPr>
        <p:spPr>
          <a:xfrm>
            <a:off x="551173" y="5345572"/>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Local </a:t>
            </a:r>
            <a:r>
              <a:rPr lang="en-US" sz="1200" dirty="0" err="1">
                <a:solidFill>
                  <a:srgbClr val="5F503B">
                    <a:lumMod val="75000"/>
                  </a:srgbClr>
                </a:solidFill>
                <a:cs typeface="Segoe UI" panose="020B0502040204020203" pitchFamily="34" charset="0"/>
              </a:rPr>
              <a:t>db</a:t>
            </a:r>
            <a:r>
              <a:rPr lang="en-US" sz="1200" dirty="0">
                <a:solidFill>
                  <a:srgbClr val="5F503B">
                    <a:lumMod val="75000"/>
                  </a:srgbClr>
                </a:solidFill>
                <a:cs typeface="Segoe UI" panose="020B0502040204020203" pitchFamily="34" charset="0"/>
              </a:rPr>
              <a:t> and </a:t>
            </a:r>
            <a:r>
              <a:rPr lang="en-US" sz="1200" dirty="0" err="1">
                <a:solidFill>
                  <a:srgbClr val="5F503B">
                    <a:lumMod val="75000"/>
                  </a:srgbClr>
                </a:solidFill>
                <a:cs typeface="Segoe UI" panose="020B0502040204020203" pitchFamily="34" charset="0"/>
              </a:rPr>
              <a:t>tlog</a:t>
            </a:r>
            <a:r>
              <a:rPr lang="en-US" sz="1200" dirty="0">
                <a:solidFill>
                  <a:srgbClr val="5F503B">
                    <a:lumMod val="75000"/>
                  </a:srgbClr>
                </a:solidFill>
                <a:cs typeface="Segoe UI" panose="020B0502040204020203" pitchFamily="34" charset="0"/>
              </a:rPr>
              <a:t> backups</a:t>
            </a:r>
            <a:endParaRPr lang="en-US" sz="1200" dirty="0">
              <a:solidFill>
                <a:srgbClr val="2A4F1C"/>
              </a:solidFill>
              <a:latin typeface="Calibri" panose="020F0502020204030204"/>
            </a:endParaRPr>
          </a:p>
        </p:txBody>
      </p:sp>
      <p:sp>
        <p:nvSpPr>
          <p:cNvPr id="305" name="Oval 304">
            <a:extLst>
              <a:ext uri="{FF2B5EF4-FFF2-40B4-BE49-F238E27FC236}">
                <a16:creationId xmlns:a16="http://schemas.microsoft.com/office/drawing/2014/main" id="{C1641700-D4BD-4E39-BB54-641D0174129B}"/>
              </a:ext>
            </a:extLst>
          </p:cNvPr>
          <p:cNvSpPr/>
          <p:nvPr/>
        </p:nvSpPr>
        <p:spPr>
          <a:xfrm>
            <a:off x="2925907" y="2044029"/>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62F6E204-B1CA-4678-BF5E-AA3709A1F596}"/>
              </a:ext>
            </a:extLst>
          </p:cNvPr>
          <p:cNvSpPr/>
          <p:nvPr/>
        </p:nvSpPr>
        <p:spPr>
          <a:xfrm>
            <a:off x="292357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255280CE-65EF-49AC-9304-1C97F4922771}"/>
              </a:ext>
            </a:extLst>
          </p:cNvPr>
          <p:cNvSpPr/>
          <p:nvPr/>
        </p:nvSpPr>
        <p:spPr>
          <a:xfrm>
            <a:off x="284780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9F8348F1-5DED-4578-97AB-7AEB155BB884}"/>
              </a:ext>
            </a:extLst>
          </p:cNvPr>
          <p:cNvSpPr/>
          <p:nvPr/>
        </p:nvSpPr>
        <p:spPr>
          <a:xfrm>
            <a:off x="278027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012720B1-9078-4A0B-85CB-0227D80E0E51}"/>
              </a:ext>
            </a:extLst>
          </p:cNvPr>
          <p:cNvSpPr/>
          <p:nvPr/>
        </p:nvSpPr>
        <p:spPr>
          <a:xfrm>
            <a:off x="3590329" y="5184546"/>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DBB91A2E-CEE0-4765-929F-2389164CD383}"/>
              </a:ext>
            </a:extLst>
          </p:cNvPr>
          <p:cNvSpPr txBox="1"/>
          <p:nvPr/>
        </p:nvSpPr>
        <p:spPr>
          <a:xfrm>
            <a:off x="2489760" y="3985288"/>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1995</a:t>
            </a:r>
          </a:p>
          <a:p>
            <a:r>
              <a:rPr lang="en-US" sz="1050" dirty="0">
                <a:solidFill>
                  <a:srgbClr val="9C3110"/>
                </a:solidFill>
                <a:cs typeface="Segoe UI" panose="020B0502040204020203" pitchFamily="34" charset="0"/>
              </a:rPr>
              <a:t>SQL Server 6.0</a:t>
            </a:r>
          </a:p>
        </p:txBody>
      </p:sp>
      <p:sp>
        <p:nvSpPr>
          <p:cNvPr id="317" name="TextBox 316">
            <a:extLst>
              <a:ext uri="{FF2B5EF4-FFF2-40B4-BE49-F238E27FC236}">
                <a16:creationId xmlns:a16="http://schemas.microsoft.com/office/drawing/2014/main" id="{9F3FD6BE-C764-4DCE-81E1-2AE07BE3FFCB}"/>
              </a:ext>
            </a:extLst>
          </p:cNvPr>
          <p:cNvSpPr txBox="1"/>
          <p:nvPr/>
        </p:nvSpPr>
        <p:spPr>
          <a:xfrm>
            <a:off x="1792350" y="1575767"/>
            <a:ext cx="2121319"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Transactional Replication</a:t>
            </a:r>
          </a:p>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Snapshot Replication</a:t>
            </a:r>
            <a:endParaRPr lang="en-US" sz="1200" dirty="0">
              <a:solidFill>
                <a:srgbClr val="2A4F1C"/>
              </a:solidFill>
              <a:latin typeface="Calibri" panose="020F0502020204030204"/>
            </a:endParaRPr>
          </a:p>
        </p:txBody>
      </p:sp>
      <p:sp>
        <p:nvSpPr>
          <p:cNvPr id="319" name="Oval 318">
            <a:extLst>
              <a:ext uri="{FF2B5EF4-FFF2-40B4-BE49-F238E27FC236}">
                <a16:creationId xmlns:a16="http://schemas.microsoft.com/office/drawing/2014/main" id="{DC12819F-5D80-496D-8BEE-02555402D32E}"/>
              </a:ext>
            </a:extLst>
          </p:cNvPr>
          <p:cNvSpPr/>
          <p:nvPr/>
        </p:nvSpPr>
        <p:spPr>
          <a:xfrm>
            <a:off x="359032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798A557A-CBA0-4DF7-A65F-48C38423DA8B}"/>
              </a:ext>
            </a:extLst>
          </p:cNvPr>
          <p:cNvSpPr/>
          <p:nvPr/>
        </p:nvSpPr>
        <p:spPr>
          <a:xfrm>
            <a:off x="351455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DBA5E469-CA7C-4AF7-91FF-8534553E1BDB}"/>
              </a:ext>
            </a:extLst>
          </p:cNvPr>
          <p:cNvSpPr/>
          <p:nvPr/>
        </p:nvSpPr>
        <p:spPr>
          <a:xfrm>
            <a:off x="344702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2224C708-F086-4919-AC38-8CC5A9B4F6A3}"/>
              </a:ext>
            </a:extLst>
          </p:cNvPr>
          <p:cNvSpPr/>
          <p:nvPr/>
        </p:nvSpPr>
        <p:spPr>
          <a:xfrm>
            <a:off x="942379" y="5165281"/>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327" name="Straight Connector 326">
            <a:extLst>
              <a:ext uri="{FF2B5EF4-FFF2-40B4-BE49-F238E27FC236}">
                <a16:creationId xmlns:a16="http://schemas.microsoft.com/office/drawing/2014/main" id="{70027C65-0098-4132-840D-9B378528FBDF}"/>
              </a:ext>
            </a:extLst>
          </p:cNvPr>
          <p:cNvCxnSpPr>
            <a:cxnSpLocks/>
          </p:cNvCxnSpPr>
          <p:nvPr/>
        </p:nvCxnSpPr>
        <p:spPr>
          <a:xfrm>
            <a:off x="2999348" y="2179620"/>
            <a:ext cx="0" cy="1279876"/>
          </a:xfrm>
          <a:prstGeom prst="line">
            <a:avLst/>
          </a:prstGeom>
          <a:noFill/>
          <a:ln w="6350" cap="flat" cmpd="sng" algn="ctr">
            <a:solidFill>
              <a:srgbClr val="808080"/>
            </a:solidFill>
            <a:prstDash val="solid"/>
            <a:miter lim="800000"/>
          </a:ln>
          <a:effectLst/>
        </p:spPr>
      </p:cxnSp>
      <p:sp>
        <p:nvSpPr>
          <p:cNvPr id="329" name="TextBox 328">
            <a:extLst>
              <a:ext uri="{FF2B5EF4-FFF2-40B4-BE49-F238E27FC236}">
                <a16:creationId xmlns:a16="http://schemas.microsoft.com/office/drawing/2014/main" id="{8D024FF3-1A70-493D-9C90-772571F4F959}"/>
              </a:ext>
            </a:extLst>
          </p:cNvPr>
          <p:cNvSpPr txBox="1"/>
          <p:nvPr/>
        </p:nvSpPr>
        <p:spPr>
          <a:xfrm>
            <a:off x="3218422" y="2790916"/>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1998</a:t>
            </a:r>
          </a:p>
          <a:p>
            <a:r>
              <a:rPr lang="en-US" sz="1050" dirty="0">
                <a:solidFill>
                  <a:srgbClr val="9C3110"/>
                </a:solidFill>
                <a:cs typeface="Segoe UI" panose="020B0502040204020203" pitchFamily="34" charset="0"/>
              </a:rPr>
              <a:t>SQL Server 7.0</a:t>
            </a:r>
          </a:p>
        </p:txBody>
      </p:sp>
      <p:cxnSp>
        <p:nvCxnSpPr>
          <p:cNvPr id="331" name="Straight Connector 330">
            <a:extLst>
              <a:ext uri="{FF2B5EF4-FFF2-40B4-BE49-F238E27FC236}">
                <a16:creationId xmlns:a16="http://schemas.microsoft.com/office/drawing/2014/main" id="{506075AE-D909-43DD-BA55-4D3AB30F3345}"/>
              </a:ext>
            </a:extLst>
          </p:cNvPr>
          <p:cNvCxnSpPr>
            <a:cxnSpLocks/>
          </p:cNvCxnSpPr>
          <p:nvPr/>
        </p:nvCxnSpPr>
        <p:spPr>
          <a:xfrm>
            <a:off x="3659329" y="3897614"/>
            <a:ext cx="0" cy="1279876"/>
          </a:xfrm>
          <a:prstGeom prst="line">
            <a:avLst/>
          </a:prstGeom>
          <a:noFill/>
          <a:ln w="6350" cap="flat" cmpd="sng" algn="ctr">
            <a:solidFill>
              <a:srgbClr val="808080"/>
            </a:solidFill>
            <a:prstDash val="solid"/>
            <a:miter lim="800000"/>
          </a:ln>
          <a:effectLst/>
        </p:spPr>
      </p:cxnSp>
      <p:sp>
        <p:nvSpPr>
          <p:cNvPr id="333" name="TextBox 332">
            <a:extLst>
              <a:ext uri="{FF2B5EF4-FFF2-40B4-BE49-F238E27FC236}">
                <a16:creationId xmlns:a16="http://schemas.microsoft.com/office/drawing/2014/main" id="{17A582EB-362A-436D-BF7B-CA82855D38FC}"/>
              </a:ext>
            </a:extLst>
          </p:cNvPr>
          <p:cNvSpPr txBox="1"/>
          <p:nvPr/>
        </p:nvSpPr>
        <p:spPr>
          <a:xfrm>
            <a:off x="3075120" y="5366947"/>
            <a:ext cx="2121319"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Failover Cluster</a:t>
            </a:r>
          </a:p>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Log Shipping</a:t>
            </a:r>
          </a:p>
        </p:txBody>
      </p:sp>
      <p:sp>
        <p:nvSpPr>
          <p:cNvPr id="335" name="Oval 334">
            <a:extLst>
              <a:ext uri="{FF2B5EF4-FFF2-40B4-BE49-F238E27FC236}">
                <a16:creationId xmlns:a16="http://schemas.microsoft.com/office/drawing/2014/main" id="{4714D6AA-95DA-4C17-B7BF-44B6C2FB56EF}"/>
              </a:ext>
            </a:extLst>
          </p:cNvPr>
          <p:cNvSpPr/>
          <p:nvPr/>
        </p:nvSpPr>
        <p:spPr>
          <a:xfrm>
            <a:off x="429517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7E9DA905-A470-46B7-B5C1-F7CB0BF51CD4}"/>
              </a:ext>
            </a:extLst>
          </p:cNvPr>
          <p:cNvSpPr/>
          <p:nvPr/>
        </p:nvSpPr>
        <p:spPr>
          <a:xfrm>
            <a:off x="421940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2635E150-48C0-4136-9D9B-421D4C90B707}"/>
              </a:ext>
            </a:extLst>
          </p:cNvPr>
          <p:cNvSpPr/>
          <p:nvPr/>
        </p:nvSpPr>
        <p:spPr>
          <a:xfrm>
            <a:off x="415187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41" name="TextBox 340">
            <a:extLst>
              <a:ext uri="{FF2B5EF4-FFF2-40B4-BE49-F238E27FC236}">
                <a16:creationId xmlns:a16="http://schemas.microsoft.com/office/drawing/2014/main" id="{CF56E15C-FB68-4C0F-9052-6241CD5793FB}"/>
              </a:ext>
            </a:extLst>
          </p:cNvPr>
          <p:cNvSpPr txBox="1"/>
          <p:nvPr/>
        </p:nvSpPr>
        <p:spPr>
          <a:xfrm>
            <a:off x="3975489" y="3971685"/>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2000</a:t>
            </a:r>
          </a:p>
          <a:p>
            <a:r>
              <a:rPr lang="en-US" sz="1050" dirty="0">
                <a:solidFill>
                  <a:srgbClr val="9C3110"/>
                </a:solidFill>
                <a:cs typeface="Segoe UI" panose="020B0502040204020203" pitchFamily="34" charset="0"/>
              </a:rPr>
              <a:t>SQL Server 2000</a:t>
            </a:r>
          </a:p>
        </p:txBody>
      </p:sp>
      <p:cxnSp>
        <p:nvCxnSpPr>
          <p:cNvPr id="343" name="Straight Connector 342">
            <a:extLst>
              <a:ext uri="{FF2B5EF4-FFF2-40B4-BE49-F238E27FC236}">
                <a16:creationId xmlns:a16="http://schemas.microsoft.com/office/drawing/2014/main" id="{A6460BE9-E252-4CE2-91D2-4A4E935B4121}"/>
              </a:ext>
            </a:extLst>
          </p:cNvPr>
          <p:cNvCxnSpPr>
            <a:cxnSpLocks/>
          </p:cNvCxnSpPr>
          <p:nvPr/>
        </p:nvCxnSpPr>
        <p:spPr>
          <a:xfrm>
            <a:off x="4370948" y="2179620"/>
            <a:ext cx="0" cy="1279876"/>
          </a:xfrm>
          <a:prstGeom prst="line">
            <a:avLst/>
          </a:prstGeom>
          <a:noFill/>
          <a:ln w="6350" cap="flat" cmpd="sng" algn="ctr">
            <a:solidFill>
              <a:srgbClr val="808080"/>
            </a:solidFill>
            <a:prstDash val="solid"/>
            <a:miter lim="800000"/>
          </a:ln>
          <a:effectLst/>
        </p:spPr>
      </p:cxnSp>
      <p:sp>
        <p:nvSpPr>
          <p:cNvPr id="345" name="TextBox 344">
            <a:extLst>
              <a:ext uri="{FF2B5EF4-FFF2-40B4-BE49-F238E27FC236}">
                <a16:creationId xmlns:a16="http://schemas.microsoft.com/office/drawing/2014/main" id="{8F50CFA5-3E97-4EAA-9F47-1841FF550283}"/>
              </a:ext>
            </a:extLst>
          </p:cNvPr>
          <p:cNvSpPr txBox="1"/>
          <p:nvPr/>
        </p:nvSpPr>
        <p:spPr>
          <a:xfrm>
            <a:off x="3900410" y="1687774"/>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Merge Replication</a:t>
            </a:r>
            <a:endParaRPr lang="en-US" sz="1200" dirty="0">
              <a:solidFill>
                <a:srgbClr val="2A4F1C"/>
              </a:solidFill>
              <a:latin typeface="Calibri" panose="020F0502020204030204"/>
            </a:endParaRPr>
          </a:p>
        </p:txBody>
      </p:sp>
      <p:sp>
        <p:nvSpPr>
          <p:cNvPr id="347" name="Oval 346">
            <a:extLst>
              <a:ext uri="{FF2B5EF4-FFF2-40B4-BE49-F238E27FC236}">
                <a16:creationId xmlns:a16="http://schemas.microsoft.com/office/drawing/2014/main" id="{4D983702-0291-41B7-BD2E-3E1AFFA5C439}"/>
              </a:ext>
            </a:extLst>
          </p:cNvPr>
          <p:cNvSpPr/>
          <p:nvPr/>
        </p:nvSpPr>
        <p:spPr>
          <a:xfrm>
            <a:off x="4295179" y="2042277"/>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8BDD68FE-E0A3-43CE-A7D4-C25FF7AA2D1E}"/>
              </a:ext>
            </a:extLst>
          </p:cNvPr>
          <p:cNvSpPr/>
          <p:nvPr/>
        </p:nvSpPr>
        <p:spPr>
          <a:xfrm>
            <a:off x="599062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1" name="Oval 350">
            <a:extLst>
              <a:ext uri="{FF2B5EF4-FFF2-40B4-BE49-F238E27FC236}">
                <a16:creationId xmlns:a16="http://schemas.microsoft.com/office/drawing/2014/main" id="{B4DB5D20-072D-4C7E-9697-FB26C06C5EEF}"/>
              </a:ext>
            </a:extLst>
          </p:cNvPr>
          <p:cNvSpPr/>
          <p:nvPr/>
        </p:nvSpPr>
        <p:spPr>
          <a:xfrm>
            <a:off x="591485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3" name="Oval 352">
            <a:extLst>
              <a:ext uri="{FF2B5EF4-FFF2-40B4-BE49-F238E27FC236}">
                <a16:creationId xmlns:a16="http://schemas.microsoft.com/office/drawing/2014/main" id="{01B12F99-C4CE-42C2-9693-C770346BD398}"/>
              </a:ext>
            </a:extLst>
          </p:cNvPr>
          <p:cNvSpPr/>
          <p:nvPr/>
        </p:nvSpPr>
        <p:spPr>
          <a:xfrm>
            <a:off x="584732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5" name="TextBox 354">
            <a:extLst>
              <a:ext uri="{FF2B5EF4-FFF2-40B4-BE49-F238E27FC236}">
                <a16:creationId xmlns:a16="http://schemas.microsoft.com/office/drawing/2014/main" id="{CE09DE30-657A-4355-ACB4-4A89DE8E9F7D}"/>
              </a:ext>
            </a:extLst>
          </p:cNvPr>
          <p:cNvSpPr txBox="1"/>
          <p:nvPr/>
        </p:nvSpPr>
        <p:spPr>
          <a:xfrm>
            <a:off x="5659829" y="2872257"/>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2005</a:t>
            </a:r>
          </a:p>
          <a:p>
            <a:r>
              <a:rPr lang="en-US" sz="1050" dirty="0">
                <a:solidFill>
                  <a:srgbClr val="9C3110"/>
                </a:solidFill>
                <a:cs typeface="Segoe UI" panose="020B0502040204020203" pitchFamily="34" charset="0"/>
              </a:rPr>
              <a:t>SQL Server 2005</a:t>
            </a:r>
          </a:p>
        </p:txBody>
      </p:sp>
      <p:cxnSp>
        <p:nvCxnSpPr>
          <p:cNvPr id="357" name="Straight Connector 356">
            <a:extLst>
              <a:ext uri="{FF2B5EF4-FFF2-40B4-BE49-F238E27FC236}">
                <a16:creationId xmlns:a16="http://schemas.microsoft.com/office/drawing/2014/main" id="{30E6892B-4F22-48F6-AAB2-49296DE6832D}"/>
              </a:ext>
            </a:extLst>
          </p:cNvPr>
          <p:cNvCxnSpPr>
            <a:cxnSpLocks/>
          </p:cNvCxnSpPr>
          <p:nvPr/>
        </p:nvCxnSpPr>
        <p:spPr>
          <a:xfrm>
            <a:off x="6066398" y="3897614"/>
            <a:ext cx="0" cy="1279876"/>
          </a:xfrm>
          <a:prstGeom prst="line">
            <a:avLst/>
          </a:prstGeom>
          <a:noFill/>
          <a:ln w="6350" cap="flat" cmpd="sng" algn="ctr">
            <a:solidFill>
              <a:srgbClr val="808080"/>
            </a:solidFill>
            <a:prstDash val="solid"/>
            <a:miter lim="800000"/>
          </a:ln>
          <a:effectLst/>
        </p:spPr>
      </p:cxnSp>
      <p:sp>
        <p:nvSpPr>
          <p:cNvPr id="359" name="Oval 358">
            <a:extLst>
              <a:ext uri="{FF2B5EF4-FFF2-40B4-BE49-F238E27FC236}">
                <a16:creationId xmlns:a16="http://schemas.microsoft.com/office/drawing/2014/main" id="{37FD70DF-D2CC-4F36-A31A-4B772B65D23B}"/>
              </a:ext>
            </a:extLst>
          </p:cNvPr>
          <p:cNvSpPr/>
          <p:nvPr/>
        </p:nvSpPr>
        <p:spPr>
          <a:xfrm>
            <a:off x="5994010" y="5177490"/>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1" name="TextBox 360">
            <a:extLst>
              <a:ext uri="{FF2B5EF4-FFF2-40B4-BE49-F238E27FC236}">
                <a16:creationId xmlns:a16="http://schemas.microsoft.com/office/drawing/2014/main" id="{A125D34E-CDC6-4508-8A5A-6C5449B17F36}"/>
              </a:ext>
            </a:extLst>
          </p:cNvPr>
          <p:cNvSpPr txBox="1"/>
          <p:nvPr/>
        </p:nvSpPr>
        <p:spPr>
          <a:xfrm>
            <a:off x="5132947" y="5381021"/>
            <a:ext cx="2121319" cy="461665"/>
          </a:xfrm>
          <a:prstGeom prst="rect">
            <a:avLst/>
          </a:prstGeom>
          <a:noFill/>
        </p:spPr>
        <p:txBody>
          <a:bodyPr wrap="square" rtlCol="0">
            <a:spAutoFit/>
          </a:bodyPr>
          <a:lstStyle/>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Database Mirroring</a:t>
            </a:r>
          </a:p>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Fast Recovery</a:t>
            </a:r>
            <a:endParaRPr lang="en-US" sz="1200" dirty="0">
              <a:solidFill>
                <a:srgbClr val="2A4F1C"/>
              </a:solidFill>
              <a:latin typeface="Calibri" panose="020F0502020204030204"/>
            </a:endParaRPr>
          </a:p>
        </p:txBody>
      </p:sp>
      <p:sp>
        <p:nvSpPr>
          <p:cNvPr id="363" name="Oval 362">
            <a:extLst>
              <a:ext uri="{FF2B5EF4-FFF2-40B4-BE49-F238E27FC236}">
                <a16:creationId xmlns:a16="http://schemas.microsoft.com/office/drawing/2014/main" id="{45D43D7D-950A-477D-B316-72E631BAD14A}"/>
              </a:ext>
            </a:extLst>
          </p:cNvPr>
          <p:cNvSpPr/>
          <p:nvPr/>
        </p:nvSpPr>
        <p:spPr>
          <a:xfrm>
            <a:off x="8390929"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5" name="Oval 364">
            <a:extLst>
              <a:ext uri="{FF2B5EF4-FFF2-40B4-BE49-F238E27FC236}">
                <a16:creationId xmlns:a16="http://schemas.microsoft.com/office/drawing/2014/main" id="{EAC29CE2-4CA6-4A1C-9C27-C2C32EF7E4FF}"/>
              </a:ext>
            </a:extLst>
          </p:cNvPr>
          <p:cNvSpPr/>
          <p:nvPr/>
        </p:nvSpPr>
        <p:spPr>
          <a:xfrm>
            <a:off x="8315158"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7" name="Oval 366">
            <a:extLst>
              <a:ext uri="{FF2B5EF4-FFF2-40B4-BE49-F238E27FC236}">
                <a16:creationId xmlns:a16="http://schemas.microsoft.com/office/drawing/2014/main" id="{24C39009-964F-462B-90AB-38E4B1C68F1F}"/>
              </a:ext>
            </a:extLst>
          </p:cNvPr>
          <p:cNvSpPr/>
          <p:nvPr/>
        </p:nvSpPr>
        <p:spPr>
          <a:xfrm>
            <a:off x="8247623"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9" name="TextBox 368">
            <a:extLst>
              <a:ext uri="{FF2B5EF4-FFF2-40B4-BE49-F238E27FC236}">
                <a16:creationId xmlns:a16="http://schemas.microsoft.com/office/drawing/2014/main" id="{277E1256-014E-4D3B-BBAB-DC6B68043375}"/>
              </a:ext>
            </a:extLst>
          </p:cNvPr>
          <p:cNvSpPr txBox="1"/>
          <p:nvPr/>
        </p:nvSpPr>
        <p:spPr>
          <a:xfrm>
            <a:off x="8059334" y="3899053"/>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2012</a:t>
            </a:r>
          </a:p>
          <a:p>
            <a:r>
              <a:rPr lang="en-US" sz="1050" dirty="0">
                <a:solidFill>
                  <a:srgbClr val="9C3110"/>
                </a:solidFill>
                <a:cs typeface="Segoe UI" panose="020B0502040204020203" pitchFamily="34" charset="0"/>
              </a:rPr>
              <a:t>SQL Server 2012</a:t>
            </a:r>
          </a:p>
        </p:txBody>
      </p:sp>
      <p:cxnSp>
        <p:nvCxnSpPr>
          <p:cNvPr id="371" name="Straight Connector 370">
            <a:extLst>
              <a:ext uri="{FF2B5EF4-FFF2-40B4-BE49-F238E27FC236}">
                <a16:creationId xmlns:a16="http://schemas.microsoft.com/office/drawing/2014/main" id="{D4FD5B08-8BB3-4964-8FFA-220863053225}"/>
              </a:ext>
            </a:extLst>
          </p:cNvPr>
          <p:cNvCxnSpPr>
            <a:cxnSpLocks/>
          </p:cNvCxnSpPr>
          <p:nvPr/>
        </p:nvCxnSpPr>
        <p:spPr>
          <a:xfrm>
            <a:off x="8466697" y="2166936"/>
            <a:ext cx="0" cy="1279876"/>
          </a:xfrm>
          <a:prstGeom prst="line">
            <a:avLst/>
          </a:prstGeom>
          <a:noFill/>
          <a:ln w="6350" cap="flat" cmpd="sng" algn="ctr">
            <a:solidFill>
              <a:srgbClr val="808080"/>
            </a:solidFill>
            <a:prstDash val="solid"/>
            <a:miter lim="800000"/>
          </a:ln>
          <a:effectLst/>
        </p:spPr>
      </p:cxnSp>
      <p:sp>
        <p:nvSpPr>
          <p:cNvPr id="373" name="TextBox 372">
            <a:extLst>
              <a:ext uri="{FF2B5EF4-FFF2-40B4-BE49-F238E27FC236}">
                <a16:creationId xmlns:a16="http://schemas.microsoft.com/office/drawing/2014/main" id="{9C2E6979-DD8B-4517-8683-92D344B5CFB0}"/>
              </a:ext>
            </a:extLst>
          </p:cNvPr>
          <p:cNvSpPr txBox="1"/>
          <p:nvPr/>
        </p:nvSpPr>
        <p:spPr>
          <a:xfrm>
            <a:off x="7461808" y="1775822"/>
            <a:ext cx="2711240"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Always on Availability Groups</a:t>
            </a:r>
            <a:endParaRPr lang="en-US" sz="1200" dirty="0">
              <a:solidFill>
                <a:srgbClr val="2A4F1C"/>
              </a:solidFill>
              <a:latin typeface="Calibri" panose="020F0502020204030204"/>
            </a:endParaRPr>
          </a:p>
        </p:txBody>
      </p:sp>
      <p:sp>
        <p:nvSpPr>
          <p:cNvPr id="375" name="Oval 374">
            <a:extLst>
              <a:ext uri="{FF2B5EF4-FFF2-40B4-BE49-F238E27FC236}">
                <a16:creationId xmlns:a16="http://schemas.microsoft.com/office/drawing/2014/main" id="{0FC1E5FB-FC7F-4533-8B8F-CD49CFF8DFA1}"/>
              </a:ext>
            </a:extLst>
          </p:cNvPr>
          <p:cNvSpPr/>
          <p:nvPr/>
        </p:nvSpPr>
        <p:spPr>
          <a:xfrm>
            <a:off x="8390926" y="203402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FA581A10-5BC5-4624-936F-B80E1E93D1F6}"/>
              </a:ext>
            </a:extLst>
          </p:cNvPr>
          <p:cNvSpPr/>
          <p:nvPr/>
        </p:nvSpPr>
        <p:spPr>
          <a:xfrm>
            <a:off x="9737542"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0CC48B79-49FD-46A5-8879-43565B0D663D}"/>
              </a:ext>
            </a:extLst>
          </p:cNvPr>
          <p:cNvSpPr/>
          <p:nvPr/>
        </p:nvSpPr>
        <p:spPr>
          <a:xfrm>
            <a:off x="9661771"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81" name="Oval 380">
            <a:extLst>
              <a:ext uri="{FF2B5EF4-FFF2-40B4-BE49-F238E27FC236}">
                <a16:creationId xmlns:a16="http://schemas.microsoft.com/office/drawing/2014/main" id="{B7147DB9-B1FF-4895-81AB-22B54782EE8E}"/>
              </a:ext>
            </a:extLst>
          </p:cNvPr>
          <p:cNvSpPr/>
          <p:nvPr/>
        </p:nvSpPr>
        <p:spPr>
          <a:xfrm>
            <a:off x="9594236"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83" name="TextBox 382">
            <a:extLst>
              <a:ext uri="{FF2B5EF4-FFF2-40B4-BE49-F238E27FC236}">
                <a16:creationId xmlns:a16="http://schemas.microsoft.com/office/drawing/2014/main" id="{13095D35-B417-4B03-87C6-AC36299984FE}"/>
              </a:ext>
            </a:extLst>
          </p:cNvPr>
          <p:cNvSpPr txBox="1"/>
          <p:nvPr/>
        </p:nvSpPr>
        <p:spPr>
          <a:xfrm>
            <a:off x="9327845" y="2853785"/>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2016</a:t>
            </a:r>
          </a:p>
          <a:p>
            <a:r>
              <a:rPr lang="en-US" sz="1050" dirty="0">
                <a:solidFill>
                  <a:srgbClr val="9C3110"/>
                </a:solidFill>
                <a:cs typeface="Segoe UI" panose="020B0502040204020203" pitchFamily="34" charset="0"/>
              </a:rPr>
              <a:t>SQL Server 2016</a:t>
            </a:r>
          </a:p>
        </p:txBody>
      </p:sp>
      <p:cxnSp>
        <p:nvCxnSpPr>
          <p:cNvPr id="385" name="Straight Connector 384">
            <a:extLst>
              <a:ext uri="{FF2B5EF4-FFF2-40B4-BE49-F238E27FC236}">
                <a16:creationId xmlns:a16="http://schemas.microsoft.com/office/drawing/2014/main" id="{803FC8A9-BB74-4E38-8552-E6C7B0F99FF5}"/>
              </a:ext>
            </a:extLst>
          </p:cNvPr>
          <p:cNvCxnSpPr>
            <a:cxnSpLocks/>
          </p:cNvCxnSpPr>
          <p:nvPr/>
        </p:nvCxnSpPr>
        <p:spPr>
          <a:xfrm>
            <a:off x="9825591" y="3897614"/>
            <a:ext cx="0" cy="1279876"/>
          </a:xfrm>
          <a:prstGeom prst="line">
            <a:avLst/>
          </a:prstGeom>
          <a:noFill/>
          <a:ln w="6350" cap="flat" cmpd="sng" algn="ctr">
            <a:solidFill>
              <a:srgbClr val="5F503B"/>
            </a:solidFill>
            <a:prstDash val="solid"/>
            <a:miter lim="800000"/>
          </a:ln>
          <a:effectLst/>
        </p:spPr>
      </p:cxnSp>
      <p:sp>
        <p:nvSpPr>
          <p:cNvPr id="387" name="TextBox 386">
            <a:extLst>
              <a:ext uri="{FF2B5EF4-FFF2-40B4-BE49-F238E27FC236}">
                <a16:creationId xmlns:a16="http://schemas.microsoft.com/office/drawing/2014/main" id="{7C6B8F0E-F908-49DB-BC78-5183A9E9F36F}"/>
              </a:ext>
            </a:extLst>
          </p:cNvPr>
          <p:cNvSpPr txBox="1"/>
          <p:nvPr/>
        </p:nvSpPr>
        <p:spPr>
          <a:xfrm>
            <a:off x="8480123" y="5345572"/>
            <a:ext cx="2711240"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Enhanced Always on Availability Groups</a:t>
            </a:r>
            <a:endParaRPr lang="en-US" sz="1200" dirty="0">
              <a:solidFill>
                <a:srgbClr val="2A4F1C"/>
              </a:solidFill>
              <a:latin typeface="Calibri" panose="020F0502020204030204"/>
            </a:endParaRPr>
          </a:p>
        </p:txBody>
      </p:sp>
      <p:sp>
        <p:nvSpPr>
          <p:cNvPr id="389" name="Oval 388">
            <a:extLst>
              <a:ext uri="{FF2B5EF4-FFF2-40B4-BE49-F238E27FC236}">
                <a16:creationId xmlns:a16="http://schemas.microsoft.com/office/drawing/2014/main" id="{D4EC0DD2-0F24-4469-9362-EB014D7CC63D}"/>
              </a:ext>
            </a:extLst>
          </p:cNvPr>
          <p:cNvSpPr/>
          <p:nvPr/>
        </p:nvSpPr>
        <p:spPr>
          <a:xfrm>
            <a:off x="9759973" y="5184546"/>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DB050CF1-F270-4DF8-A803-5B3F00E496CE}"/>
              </a:ext>
            </a:extLst>
          </p:cNvPr>
          <p:cNvSpPr/>
          <p:nvPr/>
        </p:nvSpPr>
        <p:spPr>
          <a:xfrm>
            <a:off x="10793968" y="3609020"/>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3" name="Oval 392">
            <a:extLst>
              <a:ext uri="{FF2B5EF4-FFF2-40B4-BE49-F238E27FC236}">
                <a16:creationId xmlns:a16="http://schemas.microsoft.com/office/drawing/2014/main" id="{28D454C6-973E-4A42-AECE-15B0B8A23336}"/>
              </a:ext>
            </a:extLst>
          </p:cNvPr>
          <p:cNvSpPr/>
          <p:nvPr/>
        </p:nvSpPr>
        <p:spPr>
          <a:xfrm>
            <a:off x="10718197" y="3529925"/>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6F27BC8C-9282-4877-9E0B-653CDE384310}"/>
              </a:ext>
            </a:extLst>
          </p:cNvPr>
          <p:cNvSpPr/>
          <p:nvPr/>
        </p:nvSpPr>
        <p:spPr>
          <a:xfrm>
            <a:off x="10650662" y="3471738"/>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397" name="Straight Connector 396">
            <a:extLst>
              <a:ext uri="{FF2B5EF4-FFF2-40B4-BE49-F238E27FC236}">
                <a16:creationId xmlns:a16="http://schemas.microsoft.com/office/drawing/2014/main" id="{479D5AE7-708F-4733-920B-DF698AFA6A4E}"/>
              </a:ext>
            </a:extLst>
          </p:cNvPr>
          <p:cNvCxnSpPr>
            <a:cxnSpLocks/>
          </p:cNvCxnSpPr>
          <p:nvPr/>
        </p:nvCxnSpPr>
        <p:spPr>
          <a:xfrm>
            <a:off x="10869719" y="2191862"/>
            <a:ext cx="0" cy="1279876"/>
          </a:xfrm>
          <a:prstGeom prst="line">
            <a:avLst/>
          </a:prstGeom>
          <a:noFill/>
          <a:ln w="6350" cap="flat" cmpd="sng" algn="ctr">
            <a:solidFill>
              <a:srgbClr val="5F503B"/>
            </a:solidFill>
            <a:prstDash val="solid"/>
            <a:miter lim="800000"/>
          </a:ln>
          <a:effectLst/>
        </p:spPr>
      </p:cxnSp>
      <p:sp>
        <p:nvSpPr>
          <p:cNvPr id="399" name="TextBox 398">
            <a:extLst>
              <a:ext uri="{FF2B5EF4-FFF2-40B4-BE49-F238E27FC236}">
                <a16:creationId xmlns:a16="http://schemas.microsoft.com/office/drawing/2014/main" id="{FE75D316-A3FC-45C9-B48D-2E39ACB4022B}"/>
              </a:ext>
            </a:extLst>
          </p:cNvPr>
          <p:cNvSpPr txBox="1"/>
          <p:nvPr/>
        </p:nvSpPr>
        <p:spPr>
          <a:xfrm>
            <a:off x="9791760" y="1640876"/>
            <a:ext cx="2232882"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Accelerated Database Recovery</a:t>
            </a:r>
            <a:endParaRPr lang="en-US" sz="1200" dirty="0">
              <a:solidFill>
                <a:srgbClr val="2A4F1C"/>
              </a:solidFill>
              <a:latin typeface="Calibri" panose="020F0502020204030204"/>
            </a:endParaRPr>
          </a:p>
        </p:txBody>
      </p:sp>
      <p:sp>
        <p:nvSpPr>
          <p:cNvPr id="401" name="Oval 400">
            <a:extLst>
              <a:ext uri="{FF2B5EF4-FFF2-40B4-BE49-F238E27FC236}">
                <a16:creationId xmlns:a16="http://schemas.microsoft.com/office/drawing/2014/main" id="{6AFCBA07-46FF-4961-AD28-859EF244A9E2}"/>
              </a:ext>
            </a:extLst>
          </p:cNvPr>
          <p:cNvSpPr/>
          <p:nvPr/>
        </p:nvSpPr>
        <p:spPr>
          <a:xfrm>
            <a:off x="10793948" y="2049429"/>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03" name="Oval 402">
            <a:extLst>
              <a:ext uri="{FF2B5EF4-FFF2-40B4-BE49-F238E27FC236}">
                <a16:creationId xmlns:a16="http://schemas.microsoft.com/office/drawing/2014/main" id="{0D147A08-A1D6-4F0A-B93B-9AC94EE83D9D}"/>
              </a:ext>
            </a:extLst>
          </p:cNvPr>
          <p:cNvSpPr/>
          <p:nvPr/>
        </p:nvSpPr>
        <p:spPr>
          <a:xfrm>
            <a:off x="7695422" y="3602370"/>
            <a:ext cx="151541" cy="143124"/>
          </a:xfrm>
          <a:prstGeom prst="ellipse">
            <a:avLst/>
          </a:prstGeom>
          <a:solidFill>
            <a:srgbClr val="237997"/>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05" name="Oval 404">
            <a:extLst>
              <a:ext uri="{FF2B5EF4-FFF2-40B4-BE49-F238E27FC236}">
                <a16:creationId xmlns:a16="http://schemas.microsoft.com/office/drawing/2014/main" id="{8A42A21D-376A-4FFD-AE66-00FCA1B20A68}"/>
              </a:ext>
            </a:extLst>
          </p:cNvPr>
          <p:cNvSpPr/>
          <p:nvPr/>
        </p:nvSpPr>
        <p:spPr>
          <a:xfrm>
            <a:off x="7619651" y="3523275"/>
            <a:ext cx="303081" cy="301313"/>
          </a:xfrm>
          <a:prstGeom prst="ellipse">
            <a:avLst/>
          </a:prstGeom>
          <a:noFill/>
          <a:ln w="12700" cap="flat" cmpd="sng" algn="ctr">
            <a:solidFill>
              <a:srgbClr val="237997"/>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07" name="Oval 406">
            <a:extLst>
              <a:ext uri="{FF2B5EF4-FFF2-40B4-BE49-F238E27FC236}">
                <a16:creationId xmlns:a16="http://schemas.microsoft.com/office/drawing/2014/main" id="{820B0A07-1896-49C7-9F40-5A993D4C144C}"/>
              </a:ext>
            </a:extLst>
          </p:cNvPr>
          <p:cNvSpPr/>
          <p:nvPr/>
        </p:nvSpPr>
        <p:spPr>
          <a:xfrm>
            <a:off x="7553575" y="3454319"/>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09" name="Oval 408">
            <a:extLst>
              <a:ext uri="{FF2B5EF4-FFF2-40B4-BE49-F238E27FC236}">
                <a16:creationId xmlns:a16="http://schemas.microsoft.com/office/drawing/2014/main" id="{9C3C3E65-8845-4175-B156-802018B39A9F}"/>
              </a:ext>
            </a:extLst>
          </p:cNvPr>
          <p:cNvSpPr/>
          <p:nvPr/>
        </p:nvSpPr>
        <p:spPr>
          <a:xfrm>
            <a:off x="9037861" y="3613742"/>
            <a:ext cx="151541" cy="143124"/>
          </a:xfrm>
          <a:prstGeom prst="ellipse">
            <a:avLst/>
          </a:prstGeom>
          <a:solidFill>
            <a:srgbClr val="237997"/>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11" name="Oval 410">
            <a:extLst>
              <a:ext uri="{FF2B5EF4-FFF2-40B4-BE49-F238E27FC236}">
                <a16:creationId xmlns:a16="http://schemas.microsoft.com/office/drawing/2014/main" id="{2DA60F8D-3C14-422C-B5CC-1BDC69F31805}"/>
              </a:ext>
            </a:extLst>
          </p:cNvPr>
          <p:cNvSpPr/>
          <p:nvPr/>
        </p:nvSpPr>
        <p:spPr>
          <a:xfrm>
            <a:off x="8962090" y="3534647"/>
            <a:ext cx="303081" cy="301313"/>
          </a:xfrm>
          <a:prstGeom prst="ellipse">
            <a:avLst/>
          </a:prstGeom>
          <a:noFill/>
          <a:ln w="12700" cap="flat" cmpd="sng" algn="ctr">
            <a:solidFill>
              <a:srgbClr val="237997"/>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13" name="Oval 412">
            <a:extLst>
              <a:ext uri="{FF2B5EF4-FFF2-40B4-BE49-F238E27FC236}">
                <a16:creationId xmlns:a16="http://schemas.microsoft.com/office/drawing/2014/main" id="{6B94FCC2-2D11-4A27-94A1-C7B4CBD245B1}"/>
              </a:ext>
            </a:extLst>
          </p:cNvPr>
          <p:cNvSpPr/>
          <p:nvPr/>
        </p:nvSpPr>
        <p:spPr>
          <a:xfrm>
            <a:off x="8896014" y="346569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15" name="Oval 414">
            <a:extLst>
              <a:ext uri="{FF2B5EF4-FFF2-40B4-BE49-F238E27FC236}">
                <a16:creationId xmlns:a16="http://schemas.microsoft.com/office/drawing/2014/main" id="{D5434E56-DCAA-439D-BDFC-F82E734680C0}"/>
              </a:ext>
            </a:extLst>
          </p:cNvPr>
          <p:cNvSpPr/>
          <p:nvPr/>
        </p:nvSpPr>
        <p:spPr>
          <a:xfrm>
            <a:off x="10361290" y="3602370"/>
            <a:ext cx="151541" cy="143124"/>
          </a:xfrm>
          <a:prstGeom prst="ellipse">
            <a:avLst/>
          </a:prstGeom>
          <a:solidFill>
            <a:srgbClr val="237997"/>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17" name="Oval 416">
            <a:extLst>
              <a:ext uri="{FF2B5EF4-FFF2-40B4-BE49-F238E27FC236}">
                <a16:creationId xmlns:a16="http://schemas.microsoft.com/office/drawing/2014/main" id="{DD874587-96D8-4F46-8F38-29178E96C9BD}"/>
              </a:ext>
            </a:extLst>
          </p:cNvPr>
          <p:cNvSpPr/>
          <p:nvPr/>
        </p:nvSpPr>
        <p:spPr>
          <a:xfrm>
            <a:off x="10278478" y="3522721"/>
            <a:ext cx="303081" cy="301313"/>
          </a:xfrm>
          <a:prstGeom prst="ellipse">
            <a:avLst/>
          </a:prstGeom>
          <a:noFill/>
          <a:ln w="12700" cap="flat" cmpd="sng" algn="ctr">
            <a:solidFill>
              <a:srgbClr val="237997"/>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7D56F26F-D4D7-430E-B2D2-F199DC1DD5B5}"/>
              </a:ext>
            </a:extLst>
          </p:cNvPr>
          <p:cNvSpPr/>
          <p:nvPr/>
        </p:nvSpPr>
        <p:spPr>
          <a:xfrm>
            <a:off x="10219443" y="3454319"/>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21" name="TextBox 420">
            <a:extLst>
              <a:ext uri="{FF2B5EF4-FFF2-40B4-BE49-F238E27FC236}">
                <a16:creationId xmlns:a16="http://schemas.microsoft.com/office/drawing/2014/main" id="{F298CD76-5A6E-4943-B268-ACFDE899247F}"/>
              </a:ext>
            </a:extLst>
          </p:cNvPr>
          <p:cNvSpPr txBox="1"/>
          <p:nvPr/>
        </p:nvSpPr>
        <p:spPr>
          <a:xfrm>
            <a:off x="7350646" y="3854414"/>
            <a:ext cx="1914525" cy="400110"/>
          </a:xfrm>
          <a:prstGeom prst="rect">
            <a:avLst/>
          </a:prstGeom>
          <a:noFill/>
        </p:spPr>
        <p:txBody>
          <a:bodyPr wrap="square" rtlCol="0">
            <a:spAutoFit/>
          </a:bodyPr>
          <a:lstStyle/>
          <a:p>
            <a:r>
              <a:rPr lang="en-US" sz="2000" dirty="0">
                <a:solidFill>
                  <a:srgbClr val="237997"/>
                </a:solidFill>
                <a:latin typeface="Segoe UI Semibold" panose="020B0702040204020203" pitchFamily="34" charset="0"/>
                <a:ea typeface="Segoe UI Black" panose="020B0A02040204020203" pitchFamily="34" charset="0"/>
                <a:cs typeface="Segoe UI Semibold" panose="020B0702040204020203" pitchFamily="34" charset="0"/>
              </a:rPr>
              <a:t>2010</a:t>
            </a:r>
          </a:p>
        </p:txBody>
      </p:sp>
      <p:sp>
        <p:nvSpPr>
          <p:cNvPr id="423" name="TextBox 422">
            <a:extLst>
              <a:ext uri="{FF2B5EF4-FFF2-40B4-BE49-F238E27FC236}">
                <a16:creationId xmlns:a16="http://schemas.microsoft.com/office/drawing/2014/main" id="{738C902E-D443-4D48-8360-ED2DF011773D}"/>
              </a:ext>
            </a:extLst>
          </p:cNvPr>
          <p:cNvSpPr txBox="1"/>
          <p:nvPr/>
        </p:nvSpPr>
        <p:spPr>
          <a:xfrm>
            <a:off x="8659902" y="3085288"/>
            <a:ext cx="1914525" cy="400110"/>
          </a:xfrm>
          <a:prstGeom prst="rect">
            <a:avLst/>
          </a:prstGeom>
          <a:noFill/>
        </p:spPr>
        <p:txBody>
          <a:bodyPr wrap="square" rtlCol="0">
            <a:spAutoFit/>
          </a:bodyPr>
          <a:lstStyle/>
          <a:p>
            <a:r>
              <a:rPr lang="en-US" sz="2000" dirty="0">
                <a:solidFill>
                  <a:srgbClr val="237997"/>
                </a:solidFill>
                <a:latin typeface="Segoe UI Semibold" panose="020B0702040204020203" pitchFamily="34" charset="0"/>
                <a:cs typeface="Segoe UI Semibold" panose="020B0702040204020203" pitchFamily="34" charset="0"/>
              </a:rPr>
              <a:t>2014</a:t>
            </a:r>
          </a:p>
        </p:txBody>
      </p:sp>
      <p:sp>
        <p:nvSpPr>
          <p:cNvPr id="425" name="TextBox 424">
            <a:extLst>
              <a:ext uri="{FF2B5EF4-FFF2-40B4-BE49-F238E27FC236}">
                <a16:creationId xmlns:a16="http://schemas.microsoft.com/office/drawing/2014/main" id="{70F9390A-CBA8-424D-B523-D485F8120726}"/>
              </a:ext>
            </a:extLst>
          </p:cNvPr>
          <p:cNvSpPr txBox="1"/>
          <p:nvPr/>
        </p:nvSpPr>
        <p:spPr>
          <a:xfrm>
            <a:off x="10070892" y="3831860"/>
            <a:ext cx="1914525" cy="400110"/>
          </a:xfrm>
          <a:prstGeom prst="rect">
            <a:avLst/>
          </a:prstGeom>
          <a:noFill/>
        </p:spPr>
        <p:txBody>
          <a:bodyPr wrap="square" rtlCol="0">
            <a:spAutoFit/>
          </a:bodyPr>
          <a:lstStyle/>
          <a:p>
            <a:r>
              <a:rPr lang="en-US" sz="2000" dirty="0">
                <a:solidFill>
                  <a:srgbClr val="237997"/>
                </a:solidFill>
                <a:latin typeface="Segoe UI Semibold" panose="020B0702040204020203" pitchFamily="34" charset="0"/>
                <a:cs typeface="Segoe UI Semibold" panose="020B0702040204020203" pitchFamily="34" charset="0"/>
              </a:rPr>
              <a:t>2018</a:t>
            </a:r>
          </a:p>
        </p:txBody>
      </p:sp>
      <p:sp>
        <p:nvSpPr>
          <p:cNvPr id="427" name="TextBox 426">
            <a:extLst>
              <a:ext uri="{FF2B5EF4-FFF2-40B4-BE49-F238E27FC236}">
                <a16:creationId xmlns:a16="http://schemas.microsoft.com/office/drawing/2014/main" id="{18546A03-5555-4DF2-965C-A652B2018619}"/>
              </a:ext>
            </a:extLst>
          </p:cNvPr>
          <p:cNvSpPr txBox="1"/>
          <p:nvPr/>
        </p:nvSpPr>
        <p:spPr>
          <a:xfrm>
            <a:off x="6771605" y="2556945"/>
            <a:ext cx="1770862" cy="461665"/>
          </a:xfrm>
          <a:prstGeom prst="rect">
            <a:avLst/>
          </a:prstGeom>
          <a:noFill/>
        </p:spPr>
        <p:txBody>
          <a:bodyPr wrap="square" rtlCol="0">
            <a:spAutoFit/>
          </a:bodyPr>
          <a:lstStyle/>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Initial Release of Azure SQL Database</a:t>
            </a:r>
          </a:p>
        </p:txBody>
      </p:sp>
      <p:sp>
        <p:nvSpPr>
          <p:cNvPr id="429" name="TextBox 428">
            <a:extLst>
              <a:ext uri="{FF2B5EF4-FFF2-40B4-BE49-F238E27FC236}">
                <a16:creationId xmlns:a16="http://schemas.microsoft.com/office/drawing/2014/main" id="{48240B92-1330-4DDE-8815-34085886CE91}"/>
              </a:ext>
            </a:extLst>
          </p:cNvPr>
          <p:cNvSpPr txBox="1"/>
          <p:nvPr/>
        </p:nvSpPr>
        <p:spPr>
          <a:xfrm>
            <a:off x="8247623" y="4697415"/>
            <a:ext cx="1770862" cy="461665"/>
          </a:xfrm>
          <a:prstGeom prst="rect">
            <a:avLst/>
          </a:prstGeom>
          <a:noFill/>
        </p:spPr>
        <p:txBody>
          <a:bodyPr wrap="square" rtlCol="0">
            <a:spAutoFit/>
          </a:bodyPr>
          <a:lstStyle/>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New Service Tiers</a:t>
            </a:r>
          </a:p>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Geo-replication</a:t>
            </a:r>
          </a:p>
        </p:txBody>
      </p:sp>
      <p:sp>
        <p:nvSpPr>
          <p:cNvPr id="431" name="TextBox 430">
            <a:extLst>
              <a:ext uri="{FF2B5EF4-FFF2-40B4-BE49-F238E27FC236}">
                <a16:creationId xmlns:a16="http://schemas.microsoft.com/office/drawing/2014/main" id="{03E3709B-4381-4C6C-A80D-EBB867214549}"/>
              </a:ext>
            </a:extLst>
          </p:cNvPr>
          <p:cNvSpPr txBox="1"/>
          <p:nvPr/>
        </p:nvSpPr>
        <p:spPr>
          <a:xfrm>
            <a:off x="9197422" y="1975718"/>
            <a:ext cx="1770862" cy="830997"/>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err="1">
                <a:solidFill>
                  <a:srgbClr val="5F503B">
                    <a:lumMod val="75000"/>
                  </a:srgbClr>
                </a:solidFill>
                <a:cs typeface="Segoe UI" panose="020B0502040204020203" pitchFamily="34" charset="0"/>
              </a:rPr>
              <a:t>vCore</a:t>
            </a:r>
            <a:r>
              <a:rPr lang="en-US" sz="1200" dirty="0">
                <a:solidFill>
                  <a:srgbClr val="5F503B">
                    <a:lumMod val="75000"/>
                  </a:srgbClr>
                </a:solidFill>
                <a:cs typeface="Segoe UI" panose="020B0502040204020203" pitchFamily="34" charset="0"/>
              </a:rPr>
              <a:t> model</a:t>
            </a:r>
          </a:p>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Auto-failover groups</a:t>
            </a:r>
          </a:p>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Zone Redundancy</a:t>
            </a:r>
          </a:p>
        </p:txBody>
      </p:sp>
      <p:cxnSp>
        <p:nvCxnSpPr>
          <p:cNvPr id="433" name="Straight Connector 432">
            <a:extLst>
              <a:ext uri="{FF2B5EF4-FFF2-40B4-BE49-F238E27FC236}">
                <a16:creationId xmlns:a16="http://schemas.microsoft.com/office/drawing/2014/main" id="{3E34A163-658C-4B49-83D0-B534BE156E3E}"/>
              </a:ext>
            </a:extLst>
          </p:cNvPr>
          <p:cNvCxnSpPr>
            <a:cxnSpLocks/>
          </p:cNvCxnSpPr>
          <p:nvPr/>
        </p:nvCxnSpPr>
        <p:spPr>
          <a:xfrm>
            <a:off x="7771191" y="3105297"/>
            <a:ext cx="0" cy="345631"/>
          </a:xfrm>
          <a:prstGeom prst="line">
            <a:avLst/>
          </a:prstGeom>
          <a:noFill/>
          <a:ln w="6350" cap="flat" cmpd="sng" algn="ctr">
            <a:solidFill>
              <a:srgbClr val="808080"/>
            </a:solidFill>
            <a:prstDash val="solid"/>
            <a:miter lim="800000"/>
          </a:ln>
          <a:effectLst/>
        </p:spPr>
      </p:cxnSp>
      <p:sp>
        <p:nvSpPr>
          <p:cNvPr id="435" name="Oval 434">
            <a:extLst>
              <a:ext uri="{FF2B5EF4-FFF2-40B4-BE49-F238E27FC236}">
                <a16:creationId xmlns:a16="http://schemas.microsoft.com/office/drawing/2014/main" id="{0C4B60EE-FBEF-47DE-AA1C-967F4BB2B67B}"/>
              </a:ext>
            </a:extLst>
          </p:cNvPr>
          <p:cNvSpPr/>
          <p:nvPr/>
        </p:nvSpPr>
        <p:spPr>
          <a:xfrm>
            <a:off x="7690587" y="2973238"/>
            <a:ext cx="151541" cy="143124"/>
          </a:xfrm>
          <a:prstGeom prst="ellipse">
            <a:avLst/>
          </a:prstGeom>
          <a:solidFill>
            <a:srgbClr val="237997"/>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437" name="Straight Connector 436">
            <a:extLst>
              <a:ext uri="{FF2B5EF4-FFF2-40B4-BE49-F238E27FC236}">
                <a16:creationId xmlns:a16="http://schemas.microsoft.com/office/drawing/2014/main" id="{364BC5DA-A49E-4A2C-B65F-89E7CD8FF736}"/>
              </a:ext>
            </a:extLst>
          </p:cNvPr>
          <p:cNvCxnSpPr>
            <a:cxnSpLocks/>
          </p:cNvCxnSpPr>
          <p:nvPr/>
        </p:nvCxnSpPr>
        <p:spPr>
          <a:xfrm flipH="1">
            <a:off x="9113630" y="3921384"/>
            <a:ext cx="2574" cy="710235"/>
          </a:xfrm>
          <a:prstGeom prst="line">
            <a:avLst/>
          </a:prstGeom>
          <a:noFill/>
          <a:ln w="6350" cap="flat" cmpd="sng" algn="ctr">
            <a:solidFill>
              <a:srgbClr val="808080"/>
            </a:solidFill>
            <a:prstDash val="solid"/>
            <a:miter lim="800000"/>
          </a:ln>
          <a:effectLst/>
        </p:spPr>
      </p:cxnSp>
      <p:sp>
        <p:nvSpPr>
          <p:cNvPr id="439" name="Oval 438">
            <a:extLst>
              <a:ext uri="{FF2B5EF4-FFF2-40B4-BE49-F238E27FC236}">
                <a16:creationId xmlns:a16="http://schemas.microsoft.com/office/drawing/2014/main" id="{121116AB-C279-484B-9FC5-AD0607F11651}"/>
              </a:ext>
            </a:extLst>
          </p:cNvPr>
          <p:cNvSpPr/>
          <p:nvPr/>
        </p:nvSpPr>
        <p:spPr>
          <a:xfrm>
            <a:off x="9037859" y="4561344"/>
            <a:ext cx="151541" cy="143124"/>
          </a:xfrm>
          <a:prstGeom prst="ellipse">
            <a:avLst/>
          </a:prstGeom>
          <a:solidFill>
            <a:srgbClr val="237997"/>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441" name="Straight Connector 440">
            <a:extLst>
              <a:ext uri="{FF2B5EF4-FFF2-40B4-BE49-F238E27FC236}">
                <a16:creationId xmlns:a16="http://schemas.microsoft.com/office/drawing/2014/main" id="{A5A9A48F-4C43-4284-B426-5039FBBA49FC}"/>
              </a:ext>
            </a:extLst>
          </p:cNvPr>
          <p:cNvCxnSpPr>
            <a:cxnSpLocks/>
          </p:cNvCxnSpPr>
          <p:nvPr/>
        </p:nvCxnSpPr>
        <p:spPr>
          <a:xfrm>
            <a:off x="10437059" y="2901404"/>
            <a:ext cx="0" cy="535843"/>
          </a:xfrm>
          <a:prstGeom prst="line">
            <a:avLst/>
          </a:prstGeom>
          <a:noFill/>
          <a:ln w="6350" cap="flat" cmpd="sng" algn="ctr">
            <a:solidFill>
              <a:srgbClr val="808080"/>
            </a:solidFill>
            <a:prstDash val="solid"/>
            <a:miter lim="800000"/>
          </a:ln>
          <a:effectLst/>
        </p:spPr>
      </p:cxnSp>
      <p:sp>
        <p:nvSpPr>
          <p:cNvPr id="443" name="Oval 442">
            <a:extLst>
              <a:ext uri="{FF2B5EF4-FFF2-40B4-BE49-F238E27FC236}">
                <a16:creationId xmlns:a16="http://schemas.microsoft.com/office/drawing/2014/main" id="{898D03DF-A96F-4864-87E5-7BF309A71F37}"/>
              </a:ext>
            </a:extLst>
          </p:cNvPr>
          <p:cNvSpPr/>
          <p:nvPr/>
        </p:nvSpPr>
        <p:spPr>
          <a:xfrm>
            <a:off x="10361290" y="2753009"/>
            <a:ext cx="151541" cy="143124"/>
          </a:xfrm>
          <a:prstGeom prst="ellipse">
            <a:avLst/>
          </a:prstGeom>
          <a:solidFill>
            <a:srgbClr val="237997"/>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45" name="TextBox 444">
            <a:extLst>
              <a:ext uri="{FF2B5EF4-FFF2-40B4-BE49-F238E27FC236}">
                <a16:creationId xmlns:a16="http://schemas.microsoft.com/office/drawing/2014/main" id="{CFE13124-3D9C-4FE8-9A83-07C33CD4F33A}"/>
              </a:ext>
            </a:extLst>
          </p:cNvPr>
          <p:cNvSpPr txBox="1"/>
          <p:nvPr/>
        </p:nvSpPr>
        <p:spPr>
          <a:xfrm>
            <a:off x="10612813" y="3968939"/>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2019</a:t>
            </a:r>
          </a:p>
          <a:p>
            <a:r>
              <a:rPr lang="en-US" sz="1050" dirty="0">
                <a:solidFill>
                  <a:srgbClr val="9C3110"/>
                </a:solidFill>
                <a:cs typeface="Segoe UI" panose="020B0502040204020203" pitchFamily="34" charset="0"/>
              </a:rPr>
              <a:t>SQL Server 2019</a:t>
            </a:r>
          </a:p>
        </p:txBody>
      </p:sp>
      <p:cxnSp>
        <p:nvCxnSpPr>
          <p:cNvPr id="447" name="Straight Connector 446">
            <a:extLst>
              <a:ext uri="{FF2B5EF4-FFF2-40B4-BE49-F238E27FC236}">
                <a16:creationId xmlns:a16="http://schemas.microsoft.com/office/drawing/2014/main" id="{05966300-C0A4-48EA-B2D8-10A85F03B8CD}"/>
              </a:ext>
            </a:extLst>
          </p:cNvPr>
          <p:cNvCxnSpPr>
            <a:cxnSpLocks/>
          </p:cNvCxnSpPr>
          <p:nvPr/>
        </p:nvCxnSpPr>
        <p:spPr>
          <a:xfrm flipV="1">
            <a:off x="10945509" y="3668340"/>
            <a:ext cx="1246491" cy="12242"/>
          </a:xfrm>
          <a:prstGeom prst="line">
            <a:avLst/>
          </a:prstGeom>
          <a:ln>
            <a:solidFill>
              <a:srgbClr val="80808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B126A59-85F0-4B5D-B795-0207D3AB9308}"/>
              </a:ext>
            </a:extLst>
          </p:cNvPr>
          <p:cNvPicPr>
            <a:picLocks noChangeAspect="1"/>
          </p:cNvPicPr>
          <p:nvPr/>
        </p:nvPicPr>
        <p:blipFill>
          <a:blip r:embed="rId3"/>
          <a:stretch>
            <a:fillRect/>
          </a:stretch>
        </p:blipFill>
        <p:spPr>
          <a:xfrm>
            <a:off x="623326" y="615151"/>
            <a:ext cx="6420746" cy="6087325"/>
          </a:xfrm>
          <a:prstGeom prst="rect">
            <a:avLst/>
          </a:prstGeom>
        </p:spPr>
      </p:pic>
      <p:pic>
        <p:nvPicPr>
          <p:cNvPr id="14" name="Picture 13">
            <a:extLst>
              <a:ext uri="{FF2B5EF4-FFF2-40B4-BE49-F238E27FC236}">
                <a16:creationId xmlns:a16="http://schemas.microsoft.com/office/drawing/2014/main" id="{A11C1539-F4BB-4DD5-BF99-9FDA9645190A}"/>
              </a:ext>
            </a:extLst>
          </p:cNvPr>
          <p:cNvPicPr>
            <a:picLocks noChangeAspect="1"/>
          </p:cNvPicPr>
          <p:nvPr/>
        </p:nvPicPr>
        <p:blipFill>
          <a:blip r:embed="rId4"/>
          <a:stretch>
            <a:fillRect/>
          </a:stretch>
        </p:blipFill>
        <p:spPr>
          <a:xfrm>
            <a:off x="61571" y="1399575"/>
            <a:ext cx="7708455" cy="5020561"/>
          </a:xfrm>
          <a:prstGeom prst="rect">
            <a:avLst/>
          </a:prstGeom>
        </p:spPr>
      </p:pic>
      <p:pic>
        <p:nvPicPr>
          <p:cNvPr id="3" name="Picture 2">
            <a:extLst>
              <a:ext uri="{FF2B5EF4-FFF2-40B4-BE49-F238E27FC236}">
                <a16:creationId xmlns:a16="http://schemas.microsoft.com/office/drawing/2014/main" id="{37B560E6-19FE-4D5E-A445-BF4E4D430D44}"/>
              </a:ext>
            </a:extLst>
          </p:cNvPr>
          <p:cNvPicPr>
            <a:picLocks noChangeAspect="1"/>
          </p:cNvPicPr>
          <p:nvPr/>
        </p:nvPicPr>
        <p:blipFill>
          <a:blip r:embed="rId5"/>
          <a:stretch>
            <a:fillRect/>
          </a:stretch>
        </p:blipFill>
        <p:spPr>
          <a:xfrm>
            <a:off x="307104" y="215383"/>
            <a:ext cx="5834706" cy="6164265"/>
          </a:xfrm>
          <a:prstGeom prst="rect">
            <a:avLst/>
          </a:prstGeom>
        </p:spPr>
      </p:pic>
      <p:pic>
        <p:nvPicPr>
          <p:cNvPr id="4" name="Picture 3">
            <a:extLst>
              <a:ext uri="{FF2B5EF4-FFF2-40B4-BE49-F238E27FC236}">
                <a16:creationId xmlns:a16="http://schemas.microsoft.com/office/drawing/2014/main" id="{46A6B6EC-D060-44FB-8BC2-099E3E02C49C}"/>
              </a:ext>
            </a:extLst>
          </p:cNvPr>
          <p:cNvPicPr>
            <a:picLocks noChangeAspect="1"/>
          </p:cNvPicPr>
          <p:nvPr/>
        </p:nvPicPr>
        <p:blipFill>
          <a:blip r:embed="rId6"/>
          <a:stretch>
            <a:fillRect/>
          </a:stretch>
        </p:blipFill>
        <p:spPr>
          <a:xfrm>
            <a:off x="6528586" y="660087"/>
            <a:ext cx="5382376" cy="5734850"/>
          </a:xfrm>
          <a:prstGeom prst="rect">
            <a:avLst/>
          </a:prstGeom>
        </p:spPr>
      </p:pic>
      <p:pic>
        <p:nvPicPr>
          <p:cNvPr id="6" name="Picture 5">
            <a:extLst>
              <a:ext uri="{FF2B5EF4-FFF2-40B4-BE49-F238E27FC236}">
                <a16:creationId xmlns:a16="http://schemas.microsoft.com/office/drawing/2014/main" id="{54D37387-D75A-403A-AEC5-7681E35F1124}"/>
              </a:ext>
            </a:extLst>
          </p:cNvPr>
          <p:cNvPicPr>
            <a:picLocks noChangeAspect="1"/>
          </p:cNvPicPr>
          <p:nvPr/>
        </p:nvPicPr>
        <p:blipFill>
          <a:blip r:embed="rId7"/>
          <a:stretch>
            <a:fillRect/>
          </a:stretch>
        </p:blipFill>
        <p:spPr>
          <a:xfrm>
            <a:off x="6350678" y="1489006"/>
            <a:ext cx="5725324" cy="3362794"/>
          </a:xfrm>
          <a:prstGeom prst="rect">
            <a:avLst/>
          </a:prstGeom>
        </p:spPr>
      </p:pic>
    </p:spTree>
    <p:extLst>
      <p:ext uri="{BB962C8B-B14F-4D97-AF65-F5344CB8AC3E}">
        <p14:creationId xmlns:p14="http://schemas.microsoft.com/office/powerpoint/2010/main" val="188332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p:bldP spid="405" grpId="0" animBg="1"/>
      <p:bldP spid="407" grpId="0" animBg="1"/>
      <p:bldP spid="409" grpId="0" animBg="1"/>
      <p:bldP spid="411" grpId="0" animBg="1"/>
      <p:bldP spid="413" grpId="0" animBg="1"/>
      <p:bldP spid="415" grpId="0" animBg="1"/>
      <p:bldP spid="417" grpId="0" animBg="1"/>
      <p:bldP spid="419" grpId="0" animBg="1"/>
      <p:bldP spid="421" grpId="0"/>
      <p:bldP spid="423" grpId="0"/>
      <p:bldP spid="425" grpId="0"/>
      <p:bldP spid="427" grpId="0"/>
      <p:bldP spid="429" grpId="0"/>
      <p:bldP spid="431" grpId="0"/>
      <p:bldP spid="435" grpId="0" animBg="1"/>
      <p:bldP spid="439" grpId="0" animBg="1"/>
      <p:bldP spid="4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descr="A tall mountain in the background&#10;&#10;Description automatically generated">
            <a:extLst>
              <a:ext uri="{FF2B5EF4-FFF2-40B4-BE49-F238E27FC236}">
                <a16:creationId xmlns:a16="http://schemas.microsoft.com/office/drawing/2014/main" id="{E3949822-2060-4414-97C6-54C24FC7E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52" y="134148"/>
            <a:ext cx="11852095" cy="6589703"/>
          </a:xfrm>
          <a:prstGeom prst="rect">
            <a:avLst/>
          </a:prstGeom>
        </p:spPr>
      </p:pic>
      <p:sp>
        <p:nvSpPr>
          <p:cNvPr id="2" name="Rectangle 1">
            <a:extLst>
              <a:ext uri="{FF2B5EF4-FFF2-40B4-BE49-F238E27FC236}">
                <a16:creationId xmlns:a16="http://schemas.microsoft.com/office/drawing/2014/main" id="{C0AFA0C1-F956-479B-B1C0-8FA0075D246E}"/>
              </a:ext>
            </a:extLst>
          </p:cNvPr>
          <p:cNvSpPr/>
          <p:nvPr/>
        </p:nvSpPr>
        <p:spPr>
          <a:xfrm rot="21001181">
            <a:off x="177012" y="1529288"/>
            <a:ext cx="11501623" cy="3046988"/>
          </a:xfrm>
          <a:prstGeom prst="rect">
            <a:avLst/>
          </a:prstGeom>
          <a:noFill/>
          <a:ln w="76200">
            <a:solidFill>
              <a:schemeClr val="tx1"/>
            </a:solidFill>
          </a:ln>
          <a:effectLst>
            <a:outerShdw blurRad="50800" dist="50800" dir="5400000" sx="156000" sy="156000" algn="ctr" rotWithShape="0">
              <a:srgbClr val="8E753B"/>
            </a:outerShdw>
            <a:softEdge rad="114300"/>
          </a:effectLst>
        </p:spPr>
        <p:txBody>
          <a:bodyPr wrap="square" lIns="91440" tIns="45720" rIns="91440" bIns="45720">
            <a:spAutoFit/>
          </a:bodyPr>
          <a:lstStyle/>
          <a:p>
            <a:pPr algn="ctr"/>
            <a:r>
              <a:rPr lang="en-US" sz="9600" b="1" dirty="0">
                <a:ln w="12700">
                  <a:noFill/>
                  <a:prstDash val="solid"/>
                </a:ln>
                <a:solidFill>
                  <a:srgbClr val="FFD1A3"/>
                </a:solidFill>
                <a:effectLst>
                  <a:outerShdw blurRad="12700" dist="38100" dir="2700000" sx="101000" sy="101000" algn="tl" rotWithShape="0">
                    <a:srgbClr val="8E753B"/>
                  </a:outerShdw>
                </a:effectLst>
                <a:latin typeface="Eras Bold ITC" panose="020B0907030504020204" pitchFamily="34" charset="0"/>
                <a:ea typeface="STHupo" panose="02010800040101010101" pitchFamily="2" charset="-122"/>
                <a:cs typeface="Posterama" panose="020B0504020200020000" pitchFamily="34" charset="0"/>
              </a:rPr>
              <a:t>AVAILABILITY ZONES</a:t>
            </a:r>
          </a:p>
        </p:txBody>
      </p:sp>
      <p:sp>
        <p:nvSpPr>
          <p:cNvPr id="4" name="Rectangle 3">
            <a:extLst>
              <a:ext uri="{FF2B5EF4-FFF2-40B4-BE49-F238E27FC236}">
                <a16:creationId xmlns:a16="http://schemas.microsoft.com/office/drawing/2014/main" id="{B1192977-A8E0-4D54-B5B4-627650E97AF7}"/>
              </a:ext>
            </a:extLst>
          </p:cNvPr>
          <p:cNvSpPr/>
          <p:nvPr/>
        </p:nvSpPr>
        <p:spPr>
          <a:xfrm rot="20936763">
            <a:off x="3233925" y="4414819"/>
            <a:ext cx="6110099" cy="923330"/>
          </a:xfrm>
          <a:prstGeom prst="rect">
            <a:avLst/>
          </a:prstGeom>
          <a:noFill/>
        </p:spPr>
        <p:txBody>
          <a:bodyPr wrap="square" lIns="91440" tIns="45720" rIns="91440" bIns="45720">
            <a:prstTxWarp prst="textWave2">
              <a:avLst/>
            </a:prstTxWarp>
            <a:spAutoFit/>
          </a:bodyPr>
          <a:lstStyle/>
          <a:p>
            <a:pPr algn="ctr"/>
            <a:r>
              <a:rPr lang="en-US" sz="5400" dirty="0">
                <a:ln w="0"/>
                <a:solidFill>
                  <a:schemeClr val="bg1">
                    <a:lumMod val="75000"/>
                  </a:schemeClr>
                </a:solidFill>
                <a:effectLst>
                  <a:outerShdw blurRad="38100" dist="19050" dir="2700000" algn="tl" rotWithShape="0">
                    <a:schemeClr val="dk1">
                      <a:alpha val="40000"/>
                    </a:schemeClr>
                  </a:outerShdw>
                </a:effectLst>
                <a:latin typeface="Brush Script MT" panose="03060802040406070304" pitchFamily="66" charset="0"/>
              </a:rPr>
              <a:t>b</a:t>
            </a:r>
            <a:r>
              <a:rPr lang="en-US" sz="5400" b="0" cap="none" spc="0" dirty="0">
                <a:ln w="0"/>
                <a:solidFill>
                  <a:schemeClr val="bg1">
                    <a:lumMod val="75000"/>
                  </a:schemeClr>
                </a:solidFill>
                <a:effectLst>
                  <a:outerShdw blurRad="38100" dist="19050" dir="2700000" algn="tl" rotWithShape="0">
                    <a:schemeClr val="dk1">
                      <a:alpha val="40000"/>
                    </a:schemeClr>
                  </a:outerShdw>
                </a:effectLst>
                <a:latin typeface="Brush Script MT" panose="03060802040406070304" pitchFamily="66" charset="0"/>
              </a:rPr>
              <a:t>ecause the world is wack</a:t>
            </a:r>
          </a:p>
        </p:txBody>
      </p:sp>
    </p:spTree>
    <p:extLst>
      <p:ext uri="{BB962C8B-B14F-4D97-AF65-F5344CB8AC3E}">
        <p14:creationId xmlns:p14="http://schemas.microsoft.com/office/powerpoint/2010/main" val="1425261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D52D44-7B40-43DB-96BA-613F12B21AE6}"/>
              </a:ext>
            </a:extLst>
          </p:cNvPr>
          <p:cNvSpPr/>
          <p:nvPr/>
        </p:nvSpPr>
        <p:spPr>
          <a:xfrm>
            <a:off x="522222" y="1203774"/>
            <a:ext cx="9685262" cy="646240"/>
          </a:xfrm>
          <a:prstGeom prst="rect">
            <a:avLst/>
          </a:prstGeom>
        </p:spPr>
        <p:txBody>
          <a:bodyPr wrap="square">
            <a:spAutoFit/>
          </a:bodyPr>
          <a:lstStyle/>
          <a:p>
            <a:r>
              <a:rPr lang="en-US" sz="1765" dirty="0">
                <a:solidFill>
                  <a:schemeClr val="accent4">
                    <a:lumMod val="75000"/>
                  </a:schemeClr>
                </a:solidFill>
                <a:latin typeface="Segoe UI" panose="020B0502040204020203" pitchFamily="34" charset="0"/>
              </a:rPr>
              <a:t>Availability Zones is a high availability offering that protects applications against datacenter level failures. </a:t>
            </a:r>
            <a:endParaRPr lang="en-US" sz="1765" dirty="0">
              <a:solidFill>
                <a:schemeClr val="accent4">
                  <a:lumMod val="75000"/>
                </a:schemeClr>
              </a:solidFill>
            </a:endParaRPr>
          </a:p>
        </p:txBody>
      </p:sp>
      <p:cxnSp>
        <p:nvCxnSpPr>
          <p:cNvPr id="5" name="Straight Connector 4" descr="dotted line">
            <a:extLst>
              <a:ext uri="{FF2B5EF4-FFF2-40B4-BE49-F238E27FC236}">
                <a16:creationId xmlns:a16="http://schemas.microsoft.com/office/drawing/2014/main" id="{7554F20A-DCF5-4AFD-BEBC-E22AA63594D9}"/>
              </a:ext>
            </a:extLst>
          </p:cNvPr>
          <p:cNvCxnSpPr>
            <a:cxnSpLocks/>
            <a:endCxn id="10" idx="3"/>
          </p:cNvCxnSpPr>
          <p:nvPr/>
        </p:nvCxnSpPr>
        <p:spPr>
          <a:xfrm flipV="1">
            <a:off x="9758156" y="2977395"/>
            <a:ext cx="225560" cy="427950"/>
          </a:xfrm>
          <a:prstGeom prst="lin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descr="dotted line">
            <a:extLst>
              <a:ext uri="{FF2B5EF4-FFF2-40B4-BE49-F238E27FC236}">
                <a16:creationId xmlns:a16="http://schemas.microsoft.com/office/drawing/2014/main" id="{BE13CD9D-B2E2-4A6B-B02E-ADCE1A272375}"/>
              </a:ext>
            </a:extLst>
          </p:cNvPr>
          <p:cNvCxnSpPr>
            <a:cxnSpLocks/>
          </p:cNvCxnSpPr>
          <p:nvPr/>
        </p:nvCxnSpPr>
        <p:spPr>
          <a:xfrm flipH="1" flipV="1">
            <a:off x="10642900" y="2926417"/>
            <a:ext cx="253653" cy="478928"/>
          </a:xfrm>
          <a:prstGeom prst="lin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descr="dotted line">
            <a:extLst>
              <a:ext uri="{FF2B5EF4-FFF2-40B4-BE49-F238E27FC236}">
                <a16:creationId xmlns:a16="http://schemas.microsoft.com/office/drawing/2014/main" id="{70661903-1669-4CBF-804A-13F3BDC21743}"/>
              </a:ext>
            </a:extLst>
          </p:cNvPr>
          <p:cNvCxnSpPr>
            <a:cxnSpLocks/>
            <a:stCxn id="8" idx="2"/>
            <a:endCxn id="9" idx="6"/>
          </p:cNvCxnSpPr>
          <p:nvPr/>
        </p:nvCxnSpPr>
        <p:spPr>
          <a:xfrm flipH="1">
            <a:off x="10017153" y="3816195"/>
            <a:ext cx="524209" cy="0"/>
          </a:xfrm>
          <a:prstGeom prst="lin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Oval 7" descr="Circle">
            <a:extLst>
              <a:ext uri="{FF2B5EF4-FFF2-40B4-BE49-F238E27FC236}">
                <a16:creationId xmlns:a16="http://schemas.microsoft.com/office/drawing/2014/main" id="{220E7CFC-4025-4E59-AA36-D6497A6F8001}"/>
              </a:ext>
            </a:extLst>
          </p:cNvPr>
          <p:cNvSpPr/>
          <p:nvPr/>
        </p:nvSpPr>
        <p:spPr bwMode="auto">
          <a:xfrm>
            <a:off x="10541361" y="3398688"/>
            <a:ext cx="835925" cy="835015"/>
          </a:xfrm>
          <a:prstGeom prst="ellipse">
            <a:avLst/>
          </a:prstGeom>
          <a:solidFill>
            <a:srgbClr val="0070C0"/>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9" name="Oval 8" descr="Circle">
            <a:extLst>
              <a:ext uri="{FF2B5EF4-FFF2-40B4-BE49-F238E27FC236}">
                <a16:creationId xmlns:a16="http://schemas.microsoft.com/office/drawing/2014/main" id="{14F79675-FBBF-4DA8-AF2C-A5331F438C76}"/>
              </a:ext>
            </a:extLst>
          </p:cNvPr>
          <p:cNvSpPr/>
          <p:nvPr/>
        </p:nvSpPr>
        <p:spPr bwMode="auto">
          <a:xfrm>
            <a:off x="9181229" y="3398688"/>
            <a:ext cx="835925" cy="835015"/>
          </a:xfrm>
          <a:prstGeom prst="ellipse">
            <a:avLst/>
          </a:prstGeom>
          <a:solidFill>
            <a:srgbClr val="0070C0"/>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endParaRPr lang="en-US" sz="1765" err="1">
              <a:gradFill>
                <a:gsLst>
                  <a:gs pos="0">
                    <a:srgbClr val="505050"/>
                  </a:gs>
                  <a:gs pos="100000">
                    <a:srgbClr val="505050"/>
                  </a:gs>
                </a:gsLst>
              </a:gradFill>
            </a:endParaRPr>
          </a:p>
        </p:txBody>
      </p:sp>
      <p:sp>
        <p:nvSpPr>
          <p:cNvPr id="10" name="Oval 9" descr="Circle">
            <a:extLst>
              <a:ext uri="{FF2B5EF4-FFF2-40B4-BE49-F238E27FC236}">
                <a16:creationId xmlns:a16="http://schemas.microsoft.com/office/drawing/2014/main" id="{C46569D1-C894-44F1-9DE5-1417E50D133A}"/>
              </a:ext>
            </a:extLst>
          </p:cNvPr>
          <p:cNvSpPr/>
          <p:nvPr/>
        </p:nvSpPr>
        <p:spPr bwMode="auto">
          <a:xfrm>
            <a:off x="9861297" y="2264668"/>
            <a:ext cx="835925" cy="835015"/>
          </a:xfrm>
          <a:prstGeom prst="ellipse">
            <a:avLst/>
          </a:prstGeom>
          <a:solidFill>
            <a:srgbClr val="0070C0"/>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1" name="Rectangle 10">
            <a:extLst>
              <a:ext uri="{FF2B5EF4-FFF2-40B4-BE49-F238E27FC236}">
                <a16:creationId xmlns:a16="http://schemas.microsoft.com/office/drawing/2014/main" id="{77963487-2BA3-4A0D-9D63-EB1A0E02CEC1}"/>
              </a:ext>
              <a:ext uri="{C183D7F6-B498-43B3-948B-1728B52AA6E4}">
                <adec:decorative xmlns:adec="http://schemas.microsoft.com/office/drawing/2017/decorative" val="1"/>
              </a:ext>
            </a:extLst>
          </p:cNvPr>
          <p:cNvSpPr/>
          <p:nvPr/>
        </p:nvSpPr>
        <p:spPr bwMode="auto">
          <a:xfrm>
            <a:off x="109213"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CBA509D-C545-40EA-936B-6B3480BAF2E7}"/>
              </a:ext>
              <a:ext uri="{C183D7F6-B498-43B3-948B-1728B52AA6E4}">
                <adec:decorative xmlns:adec="http://schemas.microsoft.com/office/drawing/2017/decorative" val="1"/>
              </a:ext>
            </a:extLst>
          </p:cNvPr>
          <p:cNvSpPr/>
          <p:nvPr/>
        </p:nvSpPr>
        <p:spPr bwMode="auto">
          <a:xfrm>
            <a:off x="4184987"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Oval 12" descr="Circle">
            <a:extLst>
              <a:ext uri="{FF2B5EF4-FFF2-40B4-BE49-F238E27FC236}">
                <a16:creationId xmlns:a16="http://schemas.microsoft.com/office/drawing/2014/main" id="{7A05F478-2C26-4EC8-9A85-4B9A60EEA70B}"/>
              </a:ext>
            </a:extLst>
          </p:cNvPr>
          <p:cNvSpPr/>
          <p:nvPr/>
        </p:nvSpPr>
        <p:spPr bwMode="auto">
          <a:xfrm>
            <a:off x="5358196" y="2424315"/>
            <a:ext cx="1683435" cy="1683430"/>
          </a:xfrm>
          <a:prstGeom prst="ellipse">
            <a:avLst/>
          </a:pr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descr="Three clouds with gears in each cloud">
            <a:extLst>
              <a:ext uri="{FF2B5EF4-FFF2-40B4-BE49-F238E27FC236}">
                <a16:creationId xmlns:a16="http://schemas.microsoft.com/office/drawing/2014/main" id="{80EC012B-9DF8-4366-97E0-4A0829115924}"/>
              </a:ext>
            </a:extLst>
          </p:cNvPr>
          <p:cNvGrpSpPr/>
          <p:nvPr/>
        </p:nvGrpSpPr>
        <p:grpSpPr>
          <a:xfrm>
            <a:off x="9292141" y="2424315"/>
            <a:ext cx="1974234" cy="1649738"/>
            <a:chOff x="9371879" y="2575888"/>
            <a:chExt cx="2014393" cy="1683296"/>
          </a:xfrm>
        </p:grpSpPr>
        <p:grpSp>
          <p:nvGrpSpPr>
            <p:cNvPr id="15" name="Group 4">
              <a:extLst>
                <a:ext uri="{FF2B5EF4-FFF2-40B4-BE49-F238E27FC236}">
                  <a16:creationId xmlns:a16="http://schemas.microsoft.com/office/drawing/2014/main" id="{C29D0EE9-5777-41C7-A42D-2BA1C7469215}"/>
                </a:ext>
              </a:extLst>
            </p:cNvPr>
            <p:cNvGrpSpPr>
              <a:grpSpLocks noChangeAspect="1"/>
            </p:cNvGrpSpPr>
            <p:nvPr/>
          </p:nvGrpSpPr>
          <p:grpSpPr bwMode="auto">
            <a:xfrm>
              <a:off x="10065781" y="2575888"/>
              <a:ext cx="626593" cy="526208"/>
              <a:chOff x="4815" y="1664"/>
              <a:chExt cx="387" cy="325"/>
            </a:xfrm>
            <a:noFill/>
          </p:grpSpPr>
          <p:sp>
            <p:nvSpPr>
              <p:cNvPr id="24" name="Oval 5">
                <a:extLst>
                  <a:ext uri="{FF2B5EF4-FFF2-40B4-BE49-F238E27FC236}">
                    <a16:creationId xmlns:a16="http://schemas.microsoft.com/office/drawing/2014/main" id="{5AD56F02-D5B0-45A2-A381-AC8DCC982459}"/>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sp>
            <p:nvSpPr>
              <p:cNvPr id="25" name="Freeform 6">
                <a:extLst>
                  <a:ext uri="{FF2B5EF4-FFF2-40B4-BE49-F238E27FC236}">
                    <a16:creationId xmlns:a16="http://schemas.microsoft.com/office/drawing/2014/main" id="{A9A97AEB-DB68-4A10-9379-3D08D4F3226A}"/>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sp>
            <p:nvSpPr>
              <p:cNvPr id="26" name="Freeform 7">
                <a:extLst>
                  <a:ext uri="{FF2B5EF4-FFF2-40B4-BE49-F238E27FC236}">
                    <a16:creationId xmlns:a16="http://schemas.microsoft.com/office/drawing/2014/main" id="{A69CD10D-288D-4EF0-9988-8DF91C04A3BB}"/>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grpSp>
        <p:grpSp>
          <p:nvGrpSpPr>
            <p:cNvPr id="16" name="Group 15">
              <a:extLst>
                <a:ext uri="{FF2B5EF4-FFF2-40B4-BE49-F238E27FC236}">
                  <a16:creationId xmlns:a16="http://schemas.microsoft.com/office/drawing/2014/main" id="{08489791-8E2A-4FA1-9691-FFF827BAA024}"/>
                </a:ext>
              </a:extLst>
            </p:cNvPr>
            <p:cNvGrpSpPr/>
            <p:nvPr/>
          </p:nvGrpSpPr>
          <p:grpSpPr>
            <a:xfrm>
              <a:off x="9371879" y="3732976"/>
              <a:ext cx="626593" cy="526208"/>
              <a:chOff x="9396179" y="3709515"/>
              <a:chExt cx="626593" cy="526208"/>
            </a:xfrm>
          </p:grpSpPr>
          <p:sp>
            <p:nvSpPr>
              <p:cNvPr id="21" name="Oval 5">
                <a:extLst>
                  <a:ext uri="{FF2B5EF4-FFF2-40B4-BE49-F238E27FC236}">
                    <a16:creationId xmlns:a16="http://schemas.microsoft.com/office/drawing/2014/main" id="{E5A97857-690A-430A-AC76-2270180A4862}"/>
                  </a:ext>
                </a:extLst>
              </p:cNvPr>
              <p:cNvSpPr>
                <a:spLocks noChangeArrowheads="1"/>
              </p:cNvSpPr>
              <p:nvPr/>
            </p:nvSpPr>
            <p:spPr bwMode="auto">
              <a:xfrm>
                <a:off x="9766954" y="3889235"/>
                <a:ext cx="59907" cy="59907"/>
              </a:xfrm>
              <a:prstGeom prst="ellipse">
                <a:avLst/>
              </a:pr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sp>
            <p:nvSpPr>
              <p:cNvPr id="22" name="Freeform 6">
                <a:extLst>
                  <a:ext uri="{FF2B5EF4-FFF2-40B4-BE49-F238E27FC236}">
                    <a16:creationId xmlns:a16="http://schemas.microsoft.com/office/drawing/2014/main" id="{E521787E-59AF-4D59-A84A-B8B608868DAF}"/>
                  </a:ext>
                </a:extLst>
              </p:cNvPr>
              <p:cNvSpPr>
                <a:spLocks/>
              </p:cNvSpPr>
              <p:nvPr/>
            </p:nvSpPr>
            <p:spPr bwMode="auto">
              <a:xfrm>
                <a:off x="9609901" y="3991239"/>
                <a:ext cx="61526" cy="61526"/>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sp>
            <p:nvSpPr>
              <p:cNvPr id="23" name="Freeform 7">
                <a:extLst>
                  <a:ext uri="{FF2B5EF4-FFF2-40B4-BE49-F238E27FC236}">
                    <a16:creationId xmlns:a16="http://schemas.microsoft.com/office/drawing/2014/main" id="{271B4962-5B3D-4871-9878-F2F982EFE6D6}"/>
                  </a:ext>
                </a:extLst>
              </p:cNvPr>
              <p:cNvSpPr>
                <a:spLocks noEditPoints="1"/>
              </p:cNvSpPr>
              <p:nvPr/>
            </p:nvSpPr>
            <p:spPr bwMode="auto">
              <a:xfrm>
                <a:off x="9396179" y="3709515"/>
                <a:ext cx="626593" cy="526208"/>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grpSp>
        <p:grpSp>
          <p:nvGrpSpPr>
            <p:cNvPr id="17" name="Group 4">
              <a:extLst>
                <a:ext uri="{FF2B5EF4-FFF2-40B4-BE49-F238E27FC236}">
                  <a16:creationId xmlns:a16="http://schemas.microsoft.com/office/drawing/2014/main" id="{11706C35-0047-4AD0-B1D0-972D8F229053}"/>
                </a:ext>
              </a:extLst>
            </p:cNvPr>
            <p:cNvGrpSpPr>
              <a:grpSpLocks noChangeAspect="1"/>
            </p:cNvGrpSpPr>
            <p:nvPr/>
          </p:nvGrpSpPr>
          <p:grpSpPr bwMode="auto">
            <a:xfrm>
              <a:off x="10759679" y="3732976"/>
              <a:ext cx="626593" cy="526208"/>
              <a:chOff x="4815" y="1664"/>
              <a:chExt cx="387" cy="325"/>
            </a:xfrm>
            <a:noFill/>
          </p:grpSpPr>
          <p:sp>
            <p:nvSpPr>
              <p:cNvPr id="18" name="Oval 5">
                <a:extLst>
                  <a:ext uri="{FF2B5EF4-FFF2-40B4-BE49-F238E27FC236}">
                    <a16:creationId xmlns:a16="http://schemas.microsoft.com/office/drawing/2014/main" id="{34A4C362-2D6B-4078-A453-61E629AAF83D}"/>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sp>
            <p:nvSpPr>
              <p:cNvPr id="19" name="Freeform 6">
                <a:extLst>
                  <a:ext uri="{FF2B5EF4-FFF2-40B4-BE49-F238E27FC236}">
                    <a16:creationId xmlns:a16="http://schemas.microsoft.com/office/drawing/2014/main" id="{C026DC0E-A09B-494F-92C3-77A6AD472E59}"/>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sp>
            <p:nvSpPr>
              <p:cNvPr id="20" name="Freeform 7">
                <a:extLst>
                  <a:ext uri="{FF2B5EF4-FFF2-40B4-BE49-F238E27FC236}">
                    <a16:creationId xmlns:a16="http://schemas.microsoft.com/office/drawing/2014/main" id="{006BDEF3-EC4F-4F72-B297-85CF86B967EE}"/>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endParaRPr lang="en-US" sz="1836"/>
              </a:p>
            </p:txBody>
          </p:sp>
        </p:grpSp>
      </p:grpSp>
      <p:sp>
        <p:nvSpPr>
          <p:cNvPr id="27" name="signal_4" descr="wifi icon">
            <a:extLst>
              <a:ext uri="{FF2B5EF4-FFF2-40B4-BE49-F238E27FC236}">
                <a16:creationId xmlns:a16="http://schemas.microsoft.com/office/drawing/2014/main" id="{694B26F2-EFBB-444B-B906-C3FED7FDDF34}"/>
              </a:ext>
            </a:extLst>
          </p:cNvPr>
          <p:cNvSpPr>
            <a:spLocks noChangeAspect="1" noEditPoints="1"/>
          </p:cNvSpPr>
          <p:nvPr/>
        </p:nvSpPr>
        <p:spPr bwMode="auto">
          <a:xfrm>
            <a:off x="5941812" y="3528464"/>
            <a:ext cx="516208" cy="326364"/>
          </a:xfrm>
          <a:custGeom>
            <a:avLst/>
            <a:gdLst>
              <a:gd name="T0" fmla="*/ 138 w 335"/>
              <a:gd name="T1" fmla="*/ 206 h 209"/>
              <a:gd name="T2" fmla="*/ 166 w 335"/>
              <a:gd name="T3" fmla="*/ 196 h 209"/>
              <a:gd name="T4" fmla="*/ 196 w 335"/>
              <a:gd name="T5" fmla="*/ 209 h 209"/>
              <a:gd name="T6" fmla="*/ 230 w 335"/>
              <a:gd name="T7" fmla="*/ 175 h 209"/>
              <a:gd name="T8" fmla="*/ 166 w 335"/>
              <a:gd name="T9" fmla="*/ 148 h 209"/>
              <a:gd name="T10" fmla="*/ 104 w 335"/>
              <a:gd name="T11" fmla="*/ 172 h 209"/>
              <a:gd name="T12" fmla="*/ 264 w 335"/>
              <a:gd name="T13" fmla="*/ 142 h 209"/>
              <a:gd name="T14" fmla="*/ 166 w 335"/>
              <a:gd name="T15" fmla="*/ 100 h 209"/>
              <a:gd name="T16" fmla="*/ 70 w 335"/>
              <a:gd name="T17" fmla="*/ 138 h 209"/>
              <a:gd name="T18" fmla="*/ 299 w 335"/>
              <a:gd name="T19" fmla="*/ 106 h 209"/>
              <a:gd name="T20" fmla="*/ 166 w 335"/>
              <a:gd name="T21" fmla="*/ 50 h 209"/>
              <a:gd name="T22" fmla="*/ 35 w 335"/>
              <a:gd name="T23" fmla="*/ 104 h 209"/>
              <a:gd name="T24" fmla="*/ 335 w 335"/>
              <a:gd name="T25" fmla="*/ 71 h 209"/>
              <a:gd name="T26" fmla="*/ 166 w 335"/>
              <a:gd name="T27" fmla="*/ 0 h 209"/>
              <a:gd name="T28" fmla="*/ 0 w 335"/>
              <a:gd name="T29"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209">
                <a:moveTo>
                  <a:pt x="138" y="206"/>
                </a:moveTo>
                <a:cubicBezTo>
                  <a:pt x="146" y="200"/>
                  <a:pt x="155" y="196"/>
                  <a:pt x="166" y="196"/>
                </a:cubicBezTo>
                <a:cubicBezTo>
                  <a:pt x="178" y="196"/>
                  <a:pt x="189" y="201"/>
                  <a:pt x="196" y="209"/>
                </a:cubicBezTo>
                <a:moveTo>
                  <a:pt x="230" y="175"/>
                </a:moveTo>
                <a:cubicBezTo>
                  <a:pt x="214" y="159"/>
                  <a:pt x="191" y="148"/>
                  <a:pt x="166" y="148"/>
                </a:cubicBezTo>
                <a:cubicBezTo>
                  <a:pt x="142" y="148"/>
                  <a:pt x="120" y="157"/>
                  <a:pt x="104" y="172"/>
                </a:cubicBezTo>
                <a:moveTo>
                  <a:pt x="264" y="142"/>
                </a:moveTo>
                <a:cubicBezTo>
                  <a:pt x="239" y="116"/>
                  <a:pt x="204" y="100"/>
                  <a:pt x="166" y="100"/>
                </a:cubicBezTo>
                <a:cubicBezTo>
                  <a:pt x="129" y="100"/>
                  <a:pt x="95" y="115"/>
                  <a:pt x="70" y="138"/>
                </a:cubicBezTo>
                <a:moveTo>
                  <a:pt x="299" y="106"/>
                </a:moveTo>
                <a:cubicBezTo>
                  <a:pt x="265" y="72"/>
                  <a:pt x="218" y="50"/>
                  <a:pt x="166" y="50"/>
                </a:cubicBezTo>
                <a:cubicBezTo>
                  <a:pt x="115" y="50"/>
                  <a:pt x="69" y="71"/>
                  <a:pt x="35" y="104"/>
                </a:cubicBezTo>
                <a:moveTo>
                  <a:pt x="335" y="71"/>
                </a:moveTo>
                <a:cubicBezTo>
                  <a:pt x="292" y="27"/>
                  <a:pt x="232" y="0"/>
                  <a:pt x="166" y="0"/>
                </a:cubicBezTo>
                <a:cubicBezTo>
                  <a:pt x="101" y="0"/>
                  <a:pt x="43" y="26"/>
                  <a:pt x="0" y="67"/>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thermometer" descr="thermometer ">
            <a:extLst>
              <a:ext uri="{FF2B5EF4-FFF2-40B4-BE49-F238E27FC236}">
                <a16:creationId xmlns:a16="http://schemas.microsoft.com/office/drawing/2014/main" id="{E23B8286-290E-46C8-AF3A-14E7110003D9}"/>
              </a:ext>
            </a:extLst>
          </p:cNvPr>
          <p:cNvSpPr>
            <a:spLocks noChangeAspect="1" noEditPoints="1"/>
          </p:cNvSpPr>
          <p:nvPr/>
        </p:nvSpPr>
        <p:spPr bwMode="auto">
          <a:xfrm>
            <a:off x="6413297" y="2708863"/>
            <a:ext cx="219337" cy="557588"/>
          </a:xfrm>
          <a:custGeom>
            <a:avLst/>
            <a:gdLst>
              <a:gd name="T0" fmla="*/ 101 w 120"/>
              <a:gd name="T1" fmla="*/ 204 h 308"/>
              <a:gd name="T2" fmla="*/ 101 w 120"/>
              <a:gd name="T3" fmla="*/ 41 h 308"/>
              <a:gd name="T4" fmla="*/ 59 w 120"/>
              <a:gd name="T5" fmla="*/ 0 h 308"/>
              <a:gd name="T6" fmla="*/ 59 w 120"/>
              <a:gd name="T7" fmla="*/ 0 h 308"/>
              <a:gd name="T8" fmla="*/ 17 w 120"/>
              <a:gd name="T9" fmla="*/ 41 h 308"/>
              <a:gd name="T10" fmla="*/ 17 w 120"/>
              <a:gd name="T11" fmla="*/ 206 h 308"/>
              <a:gd name="T12" fmla="*/ 0 w 120"/>
              <a:gd name="T13" fmla="*/ 248 h 308"/>
              <a:gd name="T14" fmla="*/ 60 w 120"/>
              <a:gd name="T15" fmla="*/ 308 h 308"/>
              <a:gd name="T16" fmla="*/ 120 w 120"/>
              <a:gd name="T17" fmla="*/ 248 h 308"/>
              <a:gd name="T18" fmla="*/ 101 w 120"/>
              <a:gd name="T19" fmla="*/ 204 h 308"/>
              <a:gd name="T20" fmla="*/ 79 w 120"/>
              <a:gd name="T21" fmla="*/ 248 h 308"/>
              <a:gd name="T22" fmla="*/ 60 w 120"/>
              <a:gd name="T23" fmla="*/ 267 h 308"/>
              <a:gd name="T24" fmla="*/ 41 w 120"/>
              <a:gd name="T25" fmla="*/ 248 h 308"/>
              <a:gd name="T26" fmla="*/ 60 w 120"/>
              <a:gd name="T27" fmla="*/ 230 h 308"/>
              <a:gd name="T28" fmla="*/ 79 w 120"/>
              <a:gd name="T29" fmla="*/ 248 h 308"/>
              <a:gd name="T30" fmla="*/ 60 w 120"/>
              <a:gd name="T31" fmla="*/ 230 h 308"/>
              <a:gd name="T32" fmla="*/ 60 w 120"/>
              <a:gd name="T33" fmla="*/ 93 h 308"/>
              <a:gd name="T34" fmla="*/ 21 w 120"/>
              <a:gd name="T35" fmla="*/ 204 h 308"/>
              <a:gd name="T36" fmla="*/ 41 w 120"/>
              <a:gd name="T37" fmla="*/ 204 h 308"/>
              <a:gd name="T38" fmla="*/ 21 w 120"/>
              <a:gd name="T39" fmla="*/ 163 h 308"/>
              <a:gd name="T40" fmla="*/ 38 w 120"/>
              <a:gd name="T41" fmla="*/ 163 h 308"/>
              <a:gd name="T42" fmla="*/ 21 w 120"/>
              <a:gd name="T43" fmla="*/ 122 h 308"/>
              <a:gd name="T44" fmla="*/ 41 w 120"/>
              <a:gd name="T45" fmla="*/ 122 h 308"/>
              <a:gd name="T46" fmla="*/ 21 w 120"/>
              <a:gd name="T47" fmla="*/ 82 h 308"/>
              <a:gd name="T48" fmla="*/ 38 w 120"/>
              <a:gd name="T49" fmla="*/ 82 h 308"/>
              <a:gd name="T50" fmla="*/ 21 w 120"/>
              <a:gd name="T51" fmla="*/ 41 h 308"/>
              <a:gd name="T52" fmla="*/ 41 w 120"/>
              <a:gd name="T53" fmla="*/ 4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308">
                <a:moveTo>
                  <a:pt x="101" y="204"/>
                </a:moveTo>
                <a:cubicBezTo>
                  <a:pt x="101" y="41"/>
                  <a:pt x="101" y="41"/>
                  <a:pt x="101" y="41"/>
                </a:cubicBezTo>
                <a:cubicBezTo>
                  <a:pt x="101" y="18"/>
                  <a:pt x="82" y="0"/>
                  <a:pt x="59" y="0"/>
                </a:cubicBezTo>
                <a:cubicBezTo>
                  <a:pt x="59" y="0"/>
                  <a:pt x="59" y="0"/>
                  <a:pt x="59" y="0"/>
                </a:cubicBezTo>
                <a:cubicBezTo>
                  <a:pt x="36" y="0"/>
                  <a:pt x="17" y="18"/>
                  <a:pt x="17" y="41"/>
                </a:cubicBezTo>
                <a:cubicBezTo>
                  <a:pt x="17" y="206"/>
                  <a:pt x="17" y="206"/>
                  <a:pt x="17" y="206"/>
                </a:cubicBezTo>
                <a:cubicBezTo>
                  <a:pt x="6" y="217"/>
                  <a:pt x="0" y="232"/>
                  <a:pt x="0" y="248"/>
                </a:cubicBezTo>
                <a:cubicBezTo>
                  <a:pt x="0" y="282"/>
                  <a:pt x="27" y="308"/>
                  <a:pt x="60" y="308"/>
                </a:cubicBezTo>
                <a:cubicBezTo>
                  <a:pt x="93" y="308"/>
                  <a:pt x="120" y="282"/>
                  <a:pt x="120" y="248"/>
                </a:cubicBezTo>
                <a:cubicBezTo>
                  <a:pt x="120" y="231"/>
                  <a:pt x="113" y="215"/>
                  <a:pt x="101" y="204"/>
                </a:cubicBezTo>
                <a:close/>
                <a:moveTo>
                  <a:pt x="79" y="248"/>
                </a:moveTo>
                <a:cubicBezTo>
                  <a:pt x="79" y="259"/>
                  <a:pt x="70" y="267"/>
                  <a:pt x="60" y="267"/>
                </a:cubicBezTo>
                <a:cubicBezTo>
                  <a:pt x="49" y="267"/>
                  <a:pt x="41" y="259"/>
                  <a:pt x="41" y="248"/>
                </a:cubicBezTo>
                <a:cubicBezTo>
                  <a:pt x="41" y="238"/>
                  <a:pt x="49" y="230"/>
                  <a:pt x="60" y="230"/>
                </a:cubicBezTo>
                <a:cubicBezTo>
                  <a:pt x="70" y="230"/>
                  <a:pt x="79" y="238"/>
                  <a:pt x="79" y="248"/>
                </a:cubicBezTo>
                <a:close/>
                <a:moveTo>
                  <a:pt x="60" y="230"/>
                </a:moveTo>
                <a:cubicBezTo>
                  <a:pt x="60" y="93"/>
                  <a:pt x="60" y="93"/>
                  <a:pt x="60" y="93"/>
                </a:cubicBezTo>
                <a:moveTo>
                  <a:pt x="21" y="204"/>
                </a:moveTo>
                <a:cubicBezTo>
                  <a:pt x="41" y="204"/>
                  <a:pt x="41" y="204"/>
                  <a:pt x="41" y="204"/>
                </a:cubicBezTo>
                <a:moveTo>
                  <a:pt x="21" y="163"/>
                </a:moveTo>
                <a:cubicBezTo>
                  <a:pt x="38" y="163"/>
                  <a:pt x="38" y="163"/>
                  <a:pt x="38" y="163"/>
                </a:cubicBezTo>
                <a:moveTo>
                  <a:pt x="21" y="122"/>
                </a:moveTo>
                <a:cubicBezTo>
                  <a:pt x="41" y="122"/>
                  <a:pt x="41" y="122"/>
                  <a:pt x="41" y="122"/>
                </a:cubicBezTo>
                <a:moveTo>
                  <a:pt x="21" y="82"/>
                </a:moveTo>
                <a:cubicBezTo>
                  <a:pt x="38" y="82"/>
                  <a:pt x="38" y="82"/>
                  <a:pt x="38" y="82"/>
                </a:cubicBezTo>
                <a:moveTo>
                  <a:pt x="21" y="41"/>
                </a:moveTo>
                <a:cubicBezTo>
                  <a:pt x="41" y="41"/>
                  <a:pt x="41" y="41"/>
                  <a:pt x="41" y="41"/>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endParaRPr lang="en-US" sz="1765"/>
          </a:p>
        </p:txBody>
      </p:sp>
      <p:sp>
        <p:nvSpPr>
          <p:cNvPr id="29" name="Freeform 9" descr="Lightening bolt">
            <a:extLst>
              <a:ext uri="{FF2B5EF4-FFF2-40B4-BE49-F238E27FC236}">
                <a16:creationId xmlns:a16="http://schemas.microsoft.com/office/drawing/2014/main" id="{7426BFC4-EB8A-4D6B-9F7F-4F61A2243917}"/>
              </a:ext>
            </a:extLst>
          </p:cNvPr>
          <p:cNvSpPr>
            <a:spLocks/>
          </p:cNvSpPr>
          <p:nvPr/>
        </p:nvSpPr>
        <p:spPr bwMode="auto">
          <a:xfrm>
            <a:off x="5770106" y="2741502"/>
            <a:ext cx="298505" cy="492309"/>
          </a:xfrm>
          <a:custGeom>
            <a:avLst/>
            <a:gdLst>
              <a:gd name="T0" fmla="*/ 134 w 134"/>
              <a:gd name="T1" fmla="*/ 83 h 221"/>
              <a:gd name="T2" fmla="*/ 80 w 134"/>
              <a:gd name="T3" fmla="*/ 83 h 221"/>
              <a:gd name="T4" fmla="*/ 125 w 134"/>
              <a:gd name="T5" fmla="*/ 0 h 221"/>
              <a:gd name="T6" fmla="*/ 37 w 134"/>
              <a:gd name="T7" fmla="*/ 0 h 221"/>
              <a:gd name="T8" fmla="*/ 0 w 134"/>
              <a:gd name="T9" fmla="*/ 121 h 221"/>
              <a:gd name="T10" fmla="*/ 54 w 134"/>
              <a:gd name="T11" fmla="*/ 121 h 221"/>
              <a:gd name="T12" fmla="*/ 34 w 134"/>
              <a:gd name="T13" fmla="*/ 221 h 221"/>
              <a:gd name="T14" fmla="*/ 134 w 134"/>
              <a:gd name="T15" fmla="*/ 83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21">
                <a:moveTo>
                  <a:pt x="134" y="83"/>
                </a:moveTo>
                <a:lnTo>
                  <a:pt x="80" y="83"/>
                </a:lnTo>
                <a:lnTo>
                  <a:pt x="125" y="0"/>
                </a:lnTo>
                <a:lnTo>
                  <a:pt x="37" y="0"/>
                </a:lnTo>
                <a:lnTo>
                  <a:pt x="0" y="121"/>
                </a:lnTo>
                <a:lnTo>
                  <a:pt x="54" y="121"/>
                </a:lnTo>
                <a:lnTo>
                  <a:pt x="34" y="221"/>
                </a:lnTo>
                <a:lnTo>
                  <a:pt x="134" y="83"/>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0" name="Oval 29" descr="Circle">
            <a:extLst>
              <a:ext uri="{FF2B5EF4-FFF2-40B4-BE49-F238E27FC236}">
                <a16:creationId xmlns:a16="http://schemas.microsoft.com/office/drawing/2014/main" id="{46018A6C-68FC-4E02-8F10-195E61D61020}"/>
              </a:ext>
            </a:extLst>
          </p:cNvPr>
          <p:cNvSpPr/>
          <p:nvPr/>
        </p:nvSpPr>
        <p:spPr bwMode="auto">
          <a:xfrm>
            <a:off x="5247632" y="2295450"/>
            <a:ext cx="1907475" cy="1907469"/>
          </a:xfrm>
          <a:prstGeom prst="ellipse">
            <a:avLst/>
          </a:prstGeom>
          <a:no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A309C5B-313B-4FB0-B5D8-A6D273EA34D9}"/>
              </a:ext>
            </a:extLst>
          </p:cNvPr>
          <p:cNvSpPr/>
          <p:nvPr/>
        </p:nvSpPr>
        <p:spPr bwMode="auto">
          <a:xfrm>
            <a:off x="365799" y="4646736"/>
            <a:ext cx="3766810" cy="1399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defTabSz="913751" fontAlgn="base">
              <a:lnSpc>
                <a:spcPct val="90000"/>
              </a:lnSpc>
              <a:spcBef>
                <a:spcPts val="588"/>
              </a:spcBef>
              <a:spcAft>
                <a:spcPct val="0"/>
              </a:spcAft>
            </a:pPr>
            <a:r>
              <a:rPr lang="en-US" sz="1765" dirty="0">
                <a:solidFill>
                  <a:schemeClr val="accent4">
                    <a:lumMod val="75000"/>
                  </a:schemeClr>
                </a:solidFill>
                <a:cs typeface="Segoe UI Semibold" panose="020B0702040204020203" pitchFamily="34" charset="0"/>
              </a:rPr>
              <a:t>Minimum of three physically separated locations</a:t>
            </a:r>
          </a:p>
          <a:p>
            <a:pPr defTabSz="913751" fontAlgn="base">
              <a:lnSpc>
                <a:spcPct val="90000"/>
              </a:lnSpc>
              <a:spcBef>
                <a:spcPts val="753"/>
              </a:spcBef>
              <a:spcAft>
                <a:spcPct val="0"/>
              </a:spcAft>
            </a:pPr>
            <a:r>
              <a:rPr lang="en-US" sz="1371" dirty="0">
                <a:solidFill>
                  <a:schemeClr val="accent4">
                    <a:lumMod val="75000"/>
                  </a:schemeClr>
                </a:solidFill>
                <a:latin typeface="Segoe UI" panose="020B0502040204020203" pitchFamily="34" charset="0"/>
                <a:cs typeface="Segoe UI" panose="020B0502040204020203" pitchFamily="34" charset="0"/>
              </a:rPr>
              <a:t>Three Availability Zones to support quorum-based workloads like SQL, Service Fabric, Cassandra, MongoDB.</a:t>
            </a:r>
          </a:p>
        </p:txBody>
      </p:sp>
      <p:sp>
        <p:nvSpPr>
          <p:cNvPr id="32" name="Rectangle 31">
            <a:extLst>
              <a:ext uri="{FF2B5EF4-FFF2-40B4-BE49-F238E27FC236}">
                <a16:creationId xmlns:a16="http://schemas.microsoft.com/office/drawing/2014/main" id="{6735425E-56FF-48AE-8497-CA66BF268C6C}"/>
              </a:ext>
            </a:extLst>
          </p:cNvPr>
          <p:cNvSpPr/>
          <p:nvPr/>
        </p:nvSpPr>
        <p:spPr bwMode="auto">
          <a:xfrm>
            <a:off x="4181928" y="4646737"/>
            <a:ext cx="4035973" cy="94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defTabSz="913751" fontAlgn="base">
              <a:lnSpc>
                <a:spcPct val="90000"/>
              </a:lnSpc>
              <a:spcBef>
                <a:spcPts val="588"/>
              </a:spcBef>
              <a:spcAft>
                <a:spcPct val="0"/>
              </a:spcAft>
            </a:pPr>
            <a:r>
              <a:rPr lang="en-US" sz="1765" dirty="0">
                <a:solidFill>
                  <a:schemeClr val="accent4">
                    <a:lumMod val="75000"/>
                  </a:schemeClr>
                </a:solidFill>
                <a:cs typeface="Segoe UI Semibold" panose="020B0702040204020203" pitchFamily="34" charset="0"/>
              </a:rPr>
              <a:t>Independent power, cooling, network</a:t>
            </a:r>
          </a:p>
          <a:p>
            <a:pPr defTabSz="913751" fontAlgn="base">
              <a:lnSpc>
                <a:spcPct val="90000"/>
              </a:lnSpc>
              <a:spcBef>
                <a:spcPts val="753"/>
              </a:spcBef>
              <a:spcAft>
                <a:spcPct val="0"/>
              </a:spcAft>
            </a:pPr>
            <a:r>
              <a:rPr lang="en-US" sz="1371" dirty="0">
                <a:solidFill>
                  <a:schemeClr val="accent4">
                    <a:lumMod val="75000"/>
                  </a:schemeClr>
                </a:solidFill>
                <a:latin typeface="Segoe UI" panose="020B0502040204020203" pitchFamily="34" charset="0"/>
                <a:cs typeface="Segoe UI" panose="020B0502040204020203" pitchFamily="34" charset="0"/>
              </a:rPr>
              <a:t>A facility level failure or single fiber path failure will affect only one zone.</a:t>
            </a:r>
          </a:p>
        </p:txBody>
      </p:sp>
      <p:sp>
        <p:nvSpPr>
          <p:cNvPr id="33" name="Rectangle 32">
            <a:extLst>
              <a:ext uri="{FF2B5EF4-FFF2-40B4-BE49-F238E27FC236}">
                <a16:creationId xmlns:a16="http://schemas.microsoft.com/office/drawing/2014/main" id="{406838F0-0862-44FC-A3A9-DDA75A545387}"/>
              </a:ext>
            </a:extLst>
          </p:cNvPr>
          <p:cNvSpPr/>
          <p:nvPr/>
        </p:nvSpPr>
        <p:spPr bwMode="auto">
          <a:xfrm>
            <a:off x="8267221" y="4646735"/>
            <a:ext cx="3783096" cy="1593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defTabSz="913751" fontAlgn="base">
              <a:lnSpc>
                <a:spcPct val="90000"/>
              </a:lnSpc>
              <a:spcBef>
                <a:spcPts val="588"/>
              </a:spcBef>
              <a:spcAft>
                <a:spcPct val="0"/>
              </a:spcAft>
            </a:pPr>
            <a:r>
              <a:rPr lang="en-US" sz="1765" dirty="0">
                <a:solidFill>
                  <a:schemeClr val="accent4">
                    <a:lumMod val="75000"/>
                  </a:schemeClr>
                </a:solidFill>
                <a:cs typeface="Segoe UI Semibold" panose="020B0702040204020203" pitchFamily="34" charset="0"/>
              </a:rPr>
              <a:t>Azure management services replicated across zones</a:t>
            </a:r>
          </a:p>
          <a:p>
            <a:pPr defTabSz="913751" fontAlgn="base">
              <a:lnSpc>
                <a:spcPct val="90000"/>
              </a:lnSpc>
              <a:spcBef>
                <a:spcPts val="753"/>
              </a:spcBef>
              <a:spcAft>
                <a:spcPct val="0"/>
              </a:spcAft>
            </a:pPr>
            <a:r>
              <a:rPr lang="en-US" sz="1371" dirty="0">
                <a:solidFill>
                  <a:schemeClr val="accent4">
                    <a:lumMod val="75000"/>
                  </a:schemeClr>
                </a:solidFill>
                <a:latin typeface="Segoe UI" panose="020B0502040204020203" pitchFamily="34" charset="0"/>
                <a:cs typeface="Segoe UI" panose="020B0502040204020203" pitchFamily="34" charset="0"/>
              </a:rPr>
              <a:t>Azure management services are redundant, so a single zone failure will not affect other zones. Azure maintenance orchestrated zone by zone.</a:t>
            </a:r>
          </a:p>
        </p:txBody>
      </p:sp>
      <p:sp>
        <p:nvSpPr>
          <p:cNvPr id="100" name="Title 1">
            <a:extLst>
              <a:ext uri="{FF2B5EF4-FFF2-40B4-BE49-F238E27FC236}">
                <a16:creationId xmlns:a16="http://schemas.microsoft.com/office/drawing/2014/main" id="{94D78175-DB43-4780-87C8-BF901B251584}"/>
              </a:ext>
            </a:extLst>
          </p:cNvPr>
          <p:cNvSpPr txBox="1">
            <a:spLocks/>
          </p:cNvSpPr>
          <p:nvPr/>
        </p:nvSpPr>
        <p:spPr>
          <a:xfrm>
            <a:off x="522222" y="379325"/>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solidFill>
                  <a:srgbClr val="000000"/>
                </a:solidFill>
                <a:latin typeface="Segoe UI Semibold"/>
              </a:rPr>
              <a:t>What is an Availability Zone?</a:t>
            </a:r>
          </a:p>
        </p:txBody>
      </p:sp>
      <p:grpSp>
        <p:nvGrpSpPr>
          <p:cNvPr id="101" name="Group 100" descr="Three region circles, each with two datacenter icons">
            <a:extLst>
              <a:ext uri="{FF2B5EF4-FFF2-40B4-BE49-F238E27FC236}">
                <a16:creationId xmlns:a16="http://schemas.microsoft.com/office/drawing/2014/main" id="{0B1878CD-3BB7-4D6C-A276-0321FFAF424A}"/>
              </a:ext>
            </a:extLst>
          </p:cNvPr>
          <p:cNvGrpSpPr/>
          <p:nvPr/>
        </p:nvGrpSpPr>
        <p:grpSpPr>
          <a:xfrm>
            <a:off x="852592" y="2231385"/>
            <a:ext cx="2546009" cy="1868992"/>
            <a:chOff x="8566943" y="1833535"/>
            <a:chExt cx="3756384" cy="2669257"/>
          </a:xfrm>
        </p:grpSpPr>
        <p:sp>
          <p:nvSpPr>
            <p:cNvPr id="102" name="Oval 101">
              <a:extLst>
                <a:ext uri="{FF2B5EF4-FFF2-40B4-BE49-F238E27FC236}">
                  <a16:creationId xmlns:a16="http://schemas.microsoft.com/office/drawing/2014/main" id="{4FC0C705-4275-42FE-880A-E973B79BBEB2}"/>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03" name="Group 102">
              <a:extLst>
                <a:ext uri="{FF2B5EF4-FFF2-40B4-BE49-F238E27FC236}">
                  <a16:creationId xmlns:a16="http://schemas.microsoft.com/office/drawing/2014/main" id="{B576B56A-140D-42E4-87B6-65E9C50F28AB}"/>
                </a:ext>
              </a:extLst>
            </p:cNvPr>
            <p:cNvGrpSpPr/>
            <p:nvPr/>
          </p:nvGrpSpPr>
          <p:grpSpPr>
            <a:xfrm>
              <a:off x="8848387" y="3516714"/>
              <a:ext cx="494544" cy="541543"/>
              <a:chOff x="5614157" y="3113410"/>
              <a:chExt cx="543998" cy="595697"/>
            </a:xfrm>
          </p:grpSpPr>
          <p:sp>
            <p:nvSpPr>
              <p:cNvPr id="159" name="Freeform: Shape 158">
                <a:extLst>
                  <a:ext uri="{FF2B5EF4-FFF2-40B4-BE49-F238E27FC236}">
                    <a16:creationId xmlns:a16="http://schemas.microsoft.com/office/drawing/2014/main" id="{FA59A80A-A9D6-4182-AEDD-28B5CE29D94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60" name="Group 159">
                <a:extLst>
                  <a:ext uri="{FF2B5EF4-FFF2-40B4-BE49-F238E27FC236}">
                    <a16:creationId xmlns:a16="http://schemas.microsoft.com/office/drawing/2014/main" id="{A15D05EE-F285-45A7-B428-00226009B741}"/>
                  </a:ext>
                </a:extLst>
              </p:cNvPr>
              <p:cNvGrpSpPr/>
              <p:nvPr/>
            </p:nvGrpSpPr>
            <p:grpSpPr>
              <a:xfrm>
                <a:off x="5718434" y="3411392"/>
                <a:ext cx="331095" cy="240507"/>
                <a:chOff x="5718434" y="3381512"/>
                <a:chExt cx="331095" cy="240507"/>
              </a:xfrm>
            </p:grpSpPr>
            <p:grpSp>
              <p:nvGrpSpPr>
                <p:cNvPr id="162" name="Group 161">
                  <a:extLst>
                    <a:ext uri="{FF2B5EF4-FFF2-40B4-BE49-F238E27FC236}">
                      <a16:creationId xmlns:a16="http://schemas.microsoft.com/office/drawing/2014/main" id="{14CD4DA7-1ED4-456E-94E4-0B9E270589E1}"/>
                    </a:ext>
                  </a:extLst>
                </p:cNvPr>
                <p:cNvGrpSpPr/>
                <p:nvPr/>
              </p:nvGrpSpPr>
              <p:grpSpPr>
                <a:xfrm>
                  <a:off x="5718434" y="3381512"/>
                  <a:ext cx="331095" cy="205955"/>
                  <a:chOff x="1940022" y="2942066"/>
                  <a:chExt cx="2357982" cy="1466762"/>
                </a:xfrm>
              </p:grpSpPr>
              <p:sp>
                <p:nvSpPr>
                  <p:cNvPr id="164" name="Freeform: Shape 163">
                    <a:extLst>
                      <a:ext uri="{FF2B5EF4-FFF2-40B4-BE49-F238E27FC236}">
                        <a16:creationId xmlns:a16="http://schemas.microsoft.com/office/drawing/2014/main" id="{83D985FA-31E6-45D1-AEC2-224F73AAF87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5" name="Freeform: Shape 164">
                    <a:extLst>
                      <a:ext uri="{FF2B5EF4-FFF2-40B4-BE49-F238E27FC236}">
                        <a16:creationId xmlns:a16="http://schemas.microsoft.com/office/drawing/2014/main" id="{B17F2ED6-8F82-4257-B3C6-B7A3066C32A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6" name="Freeform: Shape 165">
                    <a:extLst>
                      <a:ext uri="{FF2B5EF4-FFF2-40B4-BE49-F238E27FC236}">
                        <a16:creationId xmlns:a16="http://schemas.microsoft.com/office/drawing/2014/main" id="{73D2CEFB-3D67-4838-8BBD-3DE9B383250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63" name="Freeform: Shape 162">
                  <a:extLst>
                    <a:ext uri="{FF2B5EF4-FFF2-40B4-BE49-F238E27FC236}">
                      <a16:creationId xmlns:a16="http://schemas.microsoft.com/office/drawing/2014/main" id="{57F85790-9CFA-4CD9-AC11-9E9B0965A94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61" name="TextBox 160">
                <a:extLst>
                  <a:ext uri="{FF2B5EF4-FFF2-40B4-BE49-F238E27FC236}">
                    <a16:creationId xmlns:a16="http://schemas.microsoft.com/office/drawing/2014/main" id="{235F6776-4764-4EAC-8D3C-5A33C806AEBD}"/>
                  </a:ext>
                </a:extLst>
              </p:cNvPr>
              <p:cNvSpPr txBox="1"/>
              <p:nvPr/>
            </p:nvSpPr>
            <p:spPr>
              <a:xfrm>
                <a:off x="5673090" y="3167193"/>
                <a:ext cx="421781" cy="410671"/>
              </a:xfrm>
              <a:prstGeom prst="rect">
                <a:avLst/>
              </a:prstGeom>
              <a:noFill/>
            </p:spPr>
            <p:txBody>
              <a:bodyPr wrap="square" rtlCol="0">
                <a:spAutoFit/>
              </a:bodyPr>
              <a:lstStyle/>
              <a:p>
                <a:pPr algn="ctr"/>
                <a:endParaRPr lang="en-US" sz="1076" cap="all">
                  <a:solidFill>
                    <a:srgbClr val="FFFFFF"/>
                  </a:solidFill>
                  <a:latin typeface="Segoe UI Semibold" panose="020B0702040204020203" pitchFamily="34" charset="0"/>
                  <a:cs typeface="Segoe UI Semibold" panose="020B0702040204020203" pitchFamily="34" charset="0"/>
                </a:endParaRPr>
              </a:p>
            </p:txBody>
          </p:sp>
        </p:grpSp>
        <p:grpSp>
          <p:nvGrpSpPr>
            <p:cNvPr id="104" name="Group 103">
              <a:extLst>
                <a:ext uri="{FF2B5EF4-FFF2-40B4-BE49-F238E27FC236}">
                  <a16:creationId xmlns:a16="http://schemas.microsoft.com/office/drawing/2014/main" id="{FB41E4CB-84D5-41F1-8F1D-2289D6AA4D4D}"/>
                </a:ext>
              </a:extLst>
            </p:cNvPr>
            <p:cNvGrpSpPr/>
            <p:nvPr/>
          </p:nvGrpSpPr>
          <p:grpSpPr>
            <a:xfrm>
              <a:off x="9432093" y="3516714"/>
              <a:ext cx="494544" cy="541543"/>
              <a:chOff x="5614157" y="3113410"/>
              <a:chExt cx="543998" cy="595697"/>
            </a:xfrm>
          </p:grpSpPr>
          <p:sp>
            <p:nvSpPr>
              <p:cNvPr id="151" name="Freeform: Shape 150">
                <a:extLst>
                  <a:ext uri="{FF2B5EF4-FFF2-40B4-BE49-F238E27FC236}">
                    <a16:creationId xmlns:a16="http://schemas.microsoft.com/office/drawing/2014/main" id="{E37D7C8E-7074-4FF8-9441-D18F0943625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52" name="Group 151">
                <a:extLst>
                  <a:ext uri="{FF2B5EF4-FFF2-40B4-BE49-F238E27FC236}">
                    <a16:creationId xmlns:a16="http://schemas.microsoft.com/office/drawing/2014/main" id="{83C1CD9A-B973-4E29-837F-80DFE285A7EF}"/>
                  </a:ext>
                </a:extLst>
              </p:cNvPr>
              <p:cNvGrpSpPr/>
              <p:nvPr/>
            </p:nvGrpSpPr>
            <p:grpSpPr>
              <a:xfrm>
                <a:off x="5718434" y="3411392"/>
                <a:ext cx="331095" cy="240507"/>
                <a:chOff x="5718434" y="3381512"/>
                <a:chExt cx="331095" cy="240507"/>
              </a:xfrm>
            </p:grpSpPr>
            <p:grpSp>
              <p:nvGrpSpPr>
                <p:cNvPr id="154" name="Group 153">
                  <a:extLst>
                    <a:ext uri="{FF2B5EF4-FFF2-40B4-BE49-F238E27FC236}">
                      <a16:creationId xmlns:a16="http://schemas.microsoft.com/office/drawing/2014/main" id="{7A1ADAF1-3AD5-4B26-8075-6C1B633A59D6}"/>
                    </a:ext>
                  </a:extLst>
                </p:cNvPr>
                <p:cNvGrpSpPr/>
                <p:nvPr/>
              </p:nvGrpSpPr>
              <p:grpSpPr>
                <a:xfrm>
                  <a:off x="5718434" y="3381512"/>
                  <a:ext cx="331095" cy="205955"/>
                  <a:chOff x="1940022" y="2942066"/>
                  <a:chExt cx="2357982" cy="1466762"/>
                </a:xfrm>
              </p:grpSpPr>
              <p:sp>
                <p:nvSpPr>
                  <p:cNvPr id="156" name="Freeform: Shape 155">
                    <a:extLst>
                      <a:ext uri="{FF2B5EF4-FFF2-40B4-BE49-F238E27FC236}">
                        <a16:creationId xmlns:a16="http://schemas.microsoft.com/office/drawing/2014/main" id="{130DDAE9-2CD0-478F-9B7A-97B626F38C28}"/>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7" name="Freeform: Shape 156">
                    <a:extLst>
                      <a:ext uri="{FF2B5EF4-FFF2-40B4-BE49-F238E27FC236}">
                        <a16:creationId xmlns:a16="http://schemas.microsoft.com/office/drawing/2014/main" id="{AACDCBEE-C29F-4844-A6A3-7386B6EA4F5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8" name="Freeform: Shape 157">
                    <a:extLst>
                      <a:ext uri="{FF2B5EF4-FFF2-40B4-BE49-F238E27FC236}">
                        <a16:creationId xmlns:a16="http://schemas.microsoft.com/office/drawing/2014/main" id="{4342EBB7-9380-4C94-B5DC-7204AA3E5B6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55" name="Freeform: Shape 154">
                  <a:extLst>
                    <a:ext uri="{FF2B5EF4-FFF2-40B4-BE49-F238E27FC236}">
                      <a16:creationId xmlns:a16="http://schemas.microsoft.com/office/drawing/2014/main" id="{0A1189EC-9C9E-4AE4-AA91-9AAEBE18792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53" name="TextBox 152">
                <a:extLst>
                  <a:ext uri="{FF2B5EF4-FFF2-40B4-BE49-F238E27FC236}">
                    <a16:creationId xmlns:a16="http://schemas.microsoft.com/office/drawing/2014/main" id="{2119F819-DD38-4110-A1A9-F1FEDC3218BB}"/>
                  </a:ext>
                </a:extLst>
              </p:cNvPr>
              <p:cNvSpPr txBox="1"/>
              <p:nvPr/>
            </p:nvSpPr>
            <p:spPr>
              <a:xfrm>
                <a:off x="5673090" y="3167193"/>
                <a:ext cx="421781" cy="410671"/>
              </a:xfrm>
              <a:prstGeom prst="rect">
                <a:avLst/>
              </a:prstGeom>
              <a:noFill/>
            </p:spPr>
            <p:txBody>
              <a:bodyPr wrap="square" rtlCol="0">
                <a:spAutoFit/>
              </a:bodyPr>
              <a:lstStyle/>
              <a:p>
                <a:pPr algn="ctr"/>
                <a:endParaRPr lang="en-US" sz="1076" cap="all">
                  <a:solidFill>
                    <a:srgbClr val="FFFFFF"/>
                  </a:solidFill>
                  <a:latin typeface="Segoe UI Semibold" panose="020B0702040204020203" pitchFamily="34" charset="0"/>
                  <a:cs typeface="Segoe UI Semibold" panose="020B0702040204020203" pitchFamily="34" charset="0"/>
                </a:endParaRPr>
              </a:p>
            </p:txBody>
          </p:sp>
        </p:grpSp>
        <p:sp>
          <p:nvSpPr>
            <p:cNvPr id="105" name="Oval 104">
              <a:extLst>
                <a:ext uri="{FF2B5EF4-FFF2-40B4-BE49-F238E27FC236}">
                  <a16:creationId xmlns:a16="http://schemas.microsoft.com/office/drawing/2014/main" id="{6811469F-5539-4592-9D1E-63F621C3359E}"/>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06" name="Group 105">
              <a:extLst>
                <a:ext uri="{FF2B5EF4-FFF2-40B4-BE49-F238E27FC236}">
                  <a16:creationId xmlns:a16="http://schemas.microsoft.com/office/drawing/2014/main" id="{A7A8A157-A0E5-4958-89E7-D86A5D96B8E8}"/>
                </a:ext>
              </a:extLst>
            </p:cNvPr>
            <p:cNvGrpSpPr/>
            <p:nvPr/>
          </p:nvGrpSpPr>
          <p:grpSpPr>
            <a:xfrm>
              <a:off x="10990667" y="3516714"/>
              <a:ext cx="494544" cy="541543"/>
              <a:chOff x="5614157" y="3113410"/>
              <a:chExt cx="543998" cy="595697"/>
            </a:xfrm>
          </p:grpSpPr>
          <p:sp>
            <p:nvSpPr>
              <p:cNvPr id="143" name="Freeform: Shape 142">
                <a:extLst>
                  <a:ext uri="{FF2B5EF4-FFF2-40B4-BE49-F238E27FC236}">
                    <a16:creationId xmlns:a16="http://schemas.microsoft.com/office/drawing/2014/main" id="{CEF73057-EFC2-4BF5-974D-374E50281E2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44" name="Group 143">
                <a:extLst>
                  <a:ext uri="{FF2B5EF4-FFF2-40B4-BE49-F238E27FC236}">
                    <a16:creationId xmlns:a16="http://schemas.microsoft.com/office/drawing/2014/main" id="{74A92AEF-A1C6-4687-93D4-E137AC58CE28}"/>
                  </a:ext>
                </a:extLst>
              </p:cNvPr>
              <p:cNvGrpSpPr/>
              <p:nvPr/>
            </p:nvGrpSpPr>
            <p:grpSpPr>
              <a:xfrm>
                <a:off x="5718434" y="3411392"/>
                <a:ext cx="331095" cy="240507"/>
                <a:chOff x="5718434" y="3381512"/>
                <a:chExt cx="331095" cy="240507"/>
              </a:xfrm>
            </p:grpSpPr>
            <p:grpSp>
              <p:nvGrpSpPr>
                <p:cNvPr id="146" name="Group 145">
                  <a:extLst>
                    <a:ext uri="{FF2B5EF4-FFF2-40B4-BE49-F238E27FC236}">
                      <a16:creationId xmlns:a16="http://schemas.microsoft.com/office/drawing/2014/main" id="{6417A5B0-1C0B-4641-A217-622AC45D2A9D}"/>
                    </a:ext>
                  </a:extLst>
                </p:cNvPr>
                <p:cNvGrpSpPr/>
                <p:nvPr/>
              </p:nvGrpSpPr>
              <p:grpSpPr>
                <a:xfrm>
                  <a:off x="5718434" y="3381512"/>
                  <a:ext cx="331095" cy="205955"/>
                  <a:chOff x="1940022" y="2942066"/>
                  <a:chExt cx="2357982" cy="1466762"/>
                </a:xfrm>
              </p:grpSpPr>
              <p:sp>
                <p:nvSpPr>
                  <p:cNvPr id="148" name="Freeform: Shape 147">
                    <a:extLst>
                      <a:ext uri="{FF2B5EF4-FFF2-40B4-BE49-F238E27FC236}">
                        <a16:creationId xmlns:a16="http://schemas.microsoft.com/office/drawing/2014/main" id="{78DB811D-F3DA-4475-B3DE-E5E1221C947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9" name="Freeform: Shape 148">
                    <a:extLst>
                      <a:ext uri="{FF2B5EF4-FFF2-40B4-BE49-F238E27FC236}">
                        <a16:creationId xmlns:a16="http://schemas.microsoft.com/office/drawing/2014/main" id="{7E3098AA-C79D-46E9-86CB-35311F07784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0" name="Freeform: Shape 149">
                    <a:extLst>
                      <a:ext uri="{FF2B5EF4-FFF2-40B4-BE49-F238E27FC236}">
                        <a16:creationId xmlns:a16="http://schemas.microsoft.com/office/drawing/2014/main" id="{2FDC8B5A-FA6D-4409-96A7-4CCA894A1AA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47" name="Freeform: Shape 146">
                  <a:extLst>
                    <a:ext uri="{FF2B5EF4-FFF2-40B4-BE49-F238E27FC236}">
                      <a16:creationId xmlns:a16="http://schemas.microsoft.com/office/drawing/2014/main" id="{8DD24656-DFE4-49D0-80E0-30331327B9C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45" name="TextBox 144">
                <a:extLst>
                  <a:ext uri="{FF2B5EF4-FFF2-40B4-BE49-F238E27FC236}">
                    <a16:creationId xmlns:a16="http://schemas.microsoft.com/office/drawing/2014/main" id="{4AD3658C-2432-4829-AF0F-65F2FE3F7C5D}"/>
                  </a:ext>
                </a:extLst>
              </p:cNvPr>
              <p:cNvSpPr txBox="1"/>
              <p:nvPr/>
            </p:nvSpPr>
            <p:spPr>
              <a:xfrm>
                <a:off x="5673090" y="3167193"/>
                <a:ext cx="421781" cy="410671"/>
              </a:xfrm>
              <a:prstGeom prst="rect">
                <a:avLst/>
              </a:prstGeom>
              <a:noFill/>
            </p:spPr>
            <p:txBody>
              <a:bodyPr wrap="square" rtlCol="0">
                <a:spAutoFit/>
              </a:bodyPr>
              <a:lstStyle/>
              <a:p>
                <a:pPr algn="ctr"/>
                <a:endParaRPr lang="en-US" sz="1076" cap="all">
                  <a:solidFill>
                    <a:srgbClr val="FFFFFF"/>
                  </a:solidFill>
                  <a:latin typeface="Segoe UI Semibold" panose="020B0702040204020203" pitchFamily="34" charset="0"/>
                  <a:cs typeface="Segoe UI Semibold" panose="020B0702040204020203" pitchFamily="34" charset="0"/>
                </a:endParaRPr>
              </a:p>
            </p:txBody>
          </p:sp>
        </p:grpSp>
        <p:grpSp>
          <p:nvGrpSpPr>
            <p:cNvPr id="107" name="Group 106">
              <a:extLst>
                <a:ext uri="{FF2B5EF4-FFF2-40B4-BE49-F238E27FC236}">
                  <a16:creationId xmlns:a16="http://schemas.microsoft.com/office/drawing/2014/main" id="{25BC31C6-2161-4682-AD70-A8E6E5C2C4EC}"/>
                </a:ext>
              </a:extLst>
            </p:cNvPr>
            <p:cNvGrpSpPr/>
            <p:nvPr/>
          </p:nvGrpSpPr>
          <p:grpSpPr>
            <a:xfrm>
              <a:off x="11574373" y="3516714"/>
              <a:ext cx="494544" cy="541543"/>
              <a:chOff x="5614157" y="3113410"/>
              <a:chExt cx="543998" cy="595697"/>
            </a:xfrm>
          </p:grpSpPr>
          <p:sp>
            <p:nvSpPr>
              <p:cNvPr id="135" name="Freeform: Shape 134">
                <a:extLst>
                  <a:ext uri="{FF2B5EF4-FFF2-40B4-BE49-F238E27FC236}">
                    <a16:creationId xmlns:a16="http://schemas.microsoft.com/office/drawing/2014/main" id="{B4968896-A3A2-46BA-BD4E-F6AAEB1EA68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6" name="Group 135">
                <a:extLst>
                  <a:ext uri="{FF2B5EF4-FFF2-40B4-BE49-F238E27FC236}">
                    <a16:creationId xmlns:a16="http://schemas.microsoft.com/office/drawing/2014/main" id="{566D5186-7310-4C6C-A9A8-B905A34C19D9}"/>
                  </a:ext>
                </a:extLst>
              </p:cNvPr>
              <p:cNvGrpSpPr/>
              <p:nvPr/>
            </p:nvGrpSpPr>
            <p:grpSpPr>
              <a:xfrm>
                <a:off x="5718434" y="3411392"/>
                <a:ext cx="331095" cy="240507"/>
                <a:chOff x="5718434" y="3381512"/>
                <a:chExt cx="331095" cy="240507"/>
              </a:xfrm>
            </p:grpSpPr>
            <p:grpSp>
              <p:nvGrpSpPr>
                <p:cNvPr id="138" name="Group 137">
                  <a:extLst>
                    <a:ext uri="{FF2B5EF4-FFF2-40B4-BE49-F238E27FC236}">
                      <a16:creationId xmlns:a16="http://schemas.microsoft.com/office/drawing/2014/main" id="{9F291DCE-E2BB-418E-A185-D1D5453E7937}"/>
                    </a:ext>
                  </a:extLst>
                </p:cNvPr>
                <p:cNvGrpSpPr/>
                <p:nvPr/>
              </p:nvGrpSpPr>
              <p:grpSpPr>
                <a:xfrm>
                  <a:off x="5718434" y="3381512"/>
                  <a:ext cx="331095" cy="205955"/>
                  <a:chOff x="1940022" y="2942066"/>
                  <a:chExt cx="2357982" cy="1466762"/>
                </a:xfrm>
              </p:grpSpPr>
              <p:sp>
                <p:nvSpPr>
                  <p:cNvPr id="140" name="Freeform: Shape 139">
                    <a:extLst>
                      <a:ext uri="{FF2B5EF4-FFF2-40B4-BE49-F238E27FC236}">
                        <a16:creationId xmlns:a16="http://schemas.microsoft.com/office/drawing/2014/main" id="{78B54AB3-9F7E-4C66-A62F-604F9ADE5E6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1" name="Freeform: Shape 140">
                    <a:extLst>
                      <a:ext uri="{FF2B5EF4-FFF2-40B4-BE49-F238E27FC236}">
                        <a16:creationId xmlns:a16="http://schemas.microsoft.com/office/drawing/2014/main" id="{0AAD4C78-E754-4CEE-ACFD-9C1471D6F63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2" name="Freeform: Shape 141">
                    <a:extLst>
                      <a:ext uri="{FF2B5EF4-FFF2-40B4-BE49-F238E27FC236}">
                        <a16:creationId xmlns:a16="http://schemas.microsoft.com/office/drawing/2014/main" id="{754B7C7E-6A34-47D8-99E3-34F4E896E56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39" name="Freeform: Shape 138">
                  <a:extLst>
                    <a:ext uri="{FF2B5EF4-FFF2-40B4-BE49-F238E27FC236}">
                      <a16:creationId xmlns:a16="http://schemas.microsoft.com/office/drawing/2014/main" id="{76DC387E-F8F2-468F-902E-8A5EC3DD6A5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37" name="TextBox 136">
                <a:extLst>
                  <a:ext uri="{FF2B5EF4-FFF2-40B4-BE49-F238E27FC236}">
                    <a16:creationId xmlns:a16="http://schemas.microsoft.com/office/drawing/2014/main" id="{6DF0D4EA-1F0E-4F53-88AF-DA4D6B12685E}"/>
                  </a:ext>
                </a:extLst>
              </p:cNvPr>
              <p:cNvSpPr txBox="1"/>
              <p:nvPr/>
            </p:nvSpPr>
            <p:spPr>
              <a:xfrm>
                <a:off x="5673090" y="3167193"/>
                <a:ext cx="421781" cy="410671"/>
              </a:xfrm>
              <a:prstGeom prst="rect">
                <a:avLst/>
              </a:prstGeom>
              <a:noFill/>
            </p:spPr>
            <p:txBody>
              <a:bodyPr wrap="square" rtlCol="0">
                <a:spAutoFit/>
              </a:bodyPr>
              <a:lstStyle/>
              <a:p>
                <a:pPr algn="ctr"/>
                <a:endParaRPr lang="en-US" sz="1076" cap="all">
                  <a:solidFill>
                    <a:srgbClr val="FFFFFF"/>
                  </a:solidFill>
                  <a:latin typeface="Segoe UI Semibold" panose="020B0702040204020203" pitchFamily="34" charset="0"/>
                  <a:cs typeface="Segoe UI Semibold" panose="020B0702040204020203" pitchFamily="34" charset="0"/>
                </a:endParaRPr>
              </a:p>
            </p:txBody>
          </p:sp>
        </p:grpSp>
        <p:sp>
          <p:nvSpPr>
            <p:cNvPr id="108" name="Oval 107">
              <a:extLst>
                <a:ext uri="{FF2B5EF4-FFF2-40B4-BE49-F238E27FC236}">
                  <a16:creationId xmlns:a16="http://schemas.microsoft.com/office/drawing/2014/main" id="{2BF5B853-87E3-467B-BABD-0A830B2E3E5F}"/>
                </a:ext>
              </a:extLst>
            </p:cNvPr>
            <p:cNvSpPr/>
            <p:nvPr/>
          </p:nvSpPr>
          <p:spPr>
            <a:xfrm>
              <a:off x="9802433"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09" name="Group 108">
              <a:extLst>
                <a:ext uri="{FF2B5EF4-FFF2-40B4-BE49-F238E27FC236}">
                  <a16:creationId xmlns:a16="http://schemas.microsoft.com/office/drawing/2014/main" id="{6831F5BB-2A92-4A9D-B1C3-D02210EB2245}"/>
                </a:ext>
              </a:extLst>
            </p:cNvPr>
            <p:cNvGrpSpPr/>
            <p:nvPr/>
          </p:nvGrpSpPr>
          <p:grpSpPr>
            <a:xfrm>
              <a:off x="9924662" y="2392159"/>
              <a:ext cx="494544" cy="541543"/>
              <a:chOff x="5614157" y="3113410"/>
              <a:chExt cx="543998" cy="595697"/>
            </a:xfrm>
          </p:grpSpPr>
          <p:sp>
            <p:nvSpPr>
              <p:cNvPr id="127" name="Freeform: Shape 126">
                <a:extLst>
                  <a:ext uri="{FF2B5EF4-FFF2-40B4-BE49-F238E27FC236}">
                    <a16:creationId xmlns:a16="http://schemas.microsoft.com/office/drawing/2014/main" id="{D1016274-867F-4EA0-9026-17BC67C7AD9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8" name="Group 127">
                <a:extLst>
                  <a:ext uri="{FF2B5EF4-FFF2-40B4-BE49-F238E27FC236}">
                    <a16:creationId xmlns:a16="http://schemas.microsoft.com/office/drawing/2014/main" id="{7739FF05-3628-4E3C-B176-3333FC28C639}"/>
                  </a:ext>
                </a:extLst>
              </p:cNvPr>
              <p:cNvGrpSpPr/>
              <p:nvPr/>
            </p:nvGrpSpPr>
            <p:grpSpPr>
              <a:xfrm>
                <a:off x="5718434" y="3411392"/>
                <a:ext cx="331095" cy="240507"/>
                <a:chOff x="5718434" y="3381512"/>
                <a:chExt cx="331095" cy="240507"/>
              </a:xfrm>
            </p:grpSpPr>
            <p:grpSp>
              <p:nvGrpSpPr>
                <p:cNvPr id="130" name="Group 129">
                  <a:extLst>
                    <a:ext uri="{FF2B5EF4-FFF2-40B4-BE49-F238E27FC236}">
                      <a16:creationId xmlns:a16="http://schemas.microsoft.com/office/drawing/2014/main" id="{27DF9E8F-2B2B-42D0-A0DE-BF05F0DC688E}"/>
                    </a:ext>
                  </a:extLst>
                </p:cNvPr>
                <p:cNvGrpSpPr/>
                <p:nvPr/>
              </p:nvGrpSpPr>
              <p:grpSpPr>
                <a:xfrm>
                  <a:off x="5718434" y="3381512"/>
                  <a:ext cx="331095" cy="205955"/>
                  <a:chOff x="1940022" y="2942066"/>
                  <a:chExt cx="2357982" cy="1466762"/>
                </a:xfrm>
              </p:grpSpPr>
              <p:sp>
                <p:nvSpPr>
                  <p:cNvPr id="132" name="Freeform: Shape 131">
                    <a:extLst>
                      <a:ext uri="{FF2B5EF4-FFF2-40B4-BE49-F238E27FC236}">
                        <a16:creationId xmlns:a16="http://schemas.microsoft.com/office/drawing/2014/main" id="{CB26EA42-1308-4E80-A625-78EECA1C609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3" name="Freeform: Shape 132">
                    <a:extLst>
                      <a:ext uri="{FF2B5EF4-FFF2-40B4-BE49-F238E27FC236}">
                        <a16:creationId xmlns:a16="http://schemas.microsoft.com/office/drawing/2014/main" id="{949C15C0-0131-49F7-848B-87A7EC4A852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4" name="Freeform: Shape 133">
                    <a:extLst>
                      <a:ext uri="{FF2B5EF4-FFF2-40B4-BE49-F238E27FC236}">
                        <a16:creationId xmlns:a16="http://schemas.microsoft.com/office/drawing/2014/main" id="{99D55F8A-7158-485D-9F2C-FEA8F0DE99A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31" name="Freeform: Shape 130">
                  <a:extLst>
                    <a:ext uri="{FF2B5EF4-FFF2-40B4-BE49-F238E27FC236}">
                      <a16:creationId xmlns:a16="http://schemas.microsoft.com/office/drawing/2014/main" id="{3E05C1F8-96E6-4ECF-AA58-BE0E5880968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29" name="TextBox 128">
                <a:extLst>
                  <a:ext uri="{FF2B5EF4-FFF2-40B4-BE49-F238E27FC236}">
                    <a16:creationId xmlns:a16="http://schemas.microsoft.com/office/drawing/2014/main" id="{EEC9D9C4-B78F-4829-8A43-472D8B532050}"/>
                  </a:ext>
                </a:extLst>
              </p:cNvPr>
              <p:cNvSpPr txBox="1"/>
              <p:nvPr/>
            </p:nvSpPr>
            <p:spPr>
              <a:xfrm>
                <a:off x="5673090" y="3167193"/>
                <a:ext cx="421781" cy="410671"/>
              </a:xfrm>
              <a:prstGeom prst="rect">
                <a:avLst/>
              </a:prstGeom>
              <a:noFill/>
            </p:spPr>
            <p:txBody>
              <a:bodyPr wrap="square" rtlCol="0">
                <a:spAutoFit/>
              </a:bodyPr>
              <a:lstStyle/>
              <a:p>
                <a:pPr algn="ctr"/>
                <a:endParaRPr lang="en-US" sz="1076" cap="all">
                  <a:solidFill>
                    <a:srgbClr val="FFFFFF"/>
                  </a:solidFill>
                  <a:latin typeface="Segoe UI Semibold" panose="020B0702040204020203" pitchFamily="34" charset="0"/>
                  <a:cs typeface="Segoe UI Semibold" panose="020B0702040204020203" pitchFamily="34" charset="0"/>
                </a:endParaRPr>
              </a:p>
            </p:txBody>
          </p:sp>
        </p:grpSp>
        <p:grpSp>
          <p:nvGrpSpPr>
            <p:cNvPr id="110" name="Group 109">
              <a:extLst>
                <a:ext uri="{FF2B5EF4-FFF2-40B4-BE49-F238E27FC236}">
                  <a16:creationId xmlns:a16="http://schemas.microsoft.com/office/drawing/2014/main" id="{29BE7946-C38D-4B0C-A310-8C3BBC889577}"/>
                </a:ext>
              </a:extLst>
            </p:cNvPr>
            <p:cNvGrpSpPr/>
            <p:nvPr/>
          </p:nvGrpSpPr>
          <p:grpSpPr>
            <a:xfrm>
              <a:off x="10508368" y="2392159"/>
              <a:ext cx="494544" cy="541543"/>
              <a:chOff x="5614157" y="3113410"/>
              <a:chExt cx="543998" cy="595697"/>
            </a:xfrm>
          </p:grpSpPr>
          <p:sp>
            <p:nvSpPr>
              <p:cNvPr id="119" name="Freeform: Shape 118">
                <a:extLst>
                  <a:ext uri="{FF2B5EF4-FFF2-40B4-BE49-F238E27FC236}">
                    <a16:creationId xmlns:a16="http://schemas.microsoft.com/office/drawing/2014/main" id="{2E4CBBDF-5D47-4ACB-82C7-9CD517247C3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0" name="Group 119">
                <a:extLst>
                  <a:ext uri="{FF2B5EF4-FFF2-40B4-BE49-F238E27FC236}">
                    <a16:creationId xmlns:a16="http://schemas.microsoft.com/office/drawing/2014/main" id="{67FF8F61-A919-4511-9671-BEEDC50AA4E2}"/>
                  </a:ext>
                </a:extLst>
              </p:cNvPr>
              <p:cNvGrpSpPr/>
              <p:nvPr/>
            </p:nvGrpSpPr>
            <p:grpSpPr>
              <a:xfrm>
                <a:off x="5718434" y="3411392"/>
                <a:ext cx="331095" cy="240507"/>
                <a:chOff x="5718434" y="3381512"/>
                <a:chExt cx="331095" cy="240507"/>
              </a:xfrm>
            </p:grpSpPr>
            <p:grpSp>
              <p:nvGrpSpPr>
                <p:cNvPr id="122" name="Group 121">
                  <a:extLst>
                    <a:ext uri="{FF2B5EF4-FFF2-40B4-BE49-F238E27FC236}">
                      <a16:creationId xmlns:a16="http://schemas.microsoft.com/office/drawing/2014/main" id="{7AB3173A-E0BD-4EB7-9325-12AC28038882}"/>
                    </a:ext>
                  </a:extLst>
                </p:cNvPr>
                <p:cNvGrpSpPr/>
                <p:nvPr/>
              </p:nvGrpSpPr>
              <p:grpSpPr>
                <a:xfrm>
                  <a:off x="5718434" y="3381512"/>
                  <a:ext cx="331095" cy="205955"/>
                  <a:chOff x="1940022" y="2942066"/>
                  <a:chExt cx="2357982" cy="1466762"/>
                </a:xfrm>
              </p:grpSpPr>
              <p:sp>
                <p:nvSpPr>
                  <p:cNvPr id="124" name="Freeform: Shape 123">
                    <a:extLst>
                      <a:ext uri="{FF2B5EF4-FFF2-40B4-BE49-F238E27FC236}">
                        <a16:creationId xmlns:a16="http://schemas.microsoft.com/office/drawing/2014/main" id="{278B4F26-76C6-4DAF-821B-A71416F4EF8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5" name="Freeform: Shape 124">
                    <a:extLst>
                      <a:ext uri="{FF2B5EF4-FFF2-40B4-BE49-F238E27FC236}">
                        <a16:creationId xmlns:a16="http://schemas.microsoft.com/office/drawing/2014/main" id="{EB47EC37-553C-44A0-9576-EA8585D6746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6" name="Freeform: Shape 125">
                    <a:extLst>
                      <a:ext uri="{FF2B5EF4-FFF2-40B4-BE49-F238E27FC236}">
                        <a16:creationId xmlns:a16="http://schemas.microsoft.com/office/drawing/2014/main" id="{C5064BC4-4AFB-49A1-85A6-5790CE9E8A3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23" name="Freeform: Shape 122">
                  <a:extLst>
                    <a:ext uri="{FF2B5EF4-FFF2-40B4-BE49-F238E27FC236}">
                      <a16:creationId xmlns:a16="http://schemas.microsoft.com/office/drawing/2014/main" id="{02E42A63-05AC-4702-8110-7560228A877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21" name="TextBox 120">
                <a:extLst>
                  <a:ext uri="{FF2B5EF4-FFF2-40B4-BE49-F238E27FC236}">
                    <a16:creationId xmlns:a16="http://schemas.microsoft.com/office/drawing/2014/main" id="{FC7B1849-29D3-4295-B359-822696C2A596}"/>
                  </a:ext>
                </a:extLst>
              </p:cNvPr>
              <p:cNvSpPr txBox="1"/>
              <p:nvPr/>
            </p:nvSpPr>
            <p:spPr>
              <a:xfrm>
                <a:off x="5673090" y="3167193"/>
                <a:ext cx="421781" cy="410671"/>
              </a:xfrm>
              <a:prstGeom prst="rect">
                <a:avLst/>
              </a:prstGeom>
              <a:noFill/>
            </p:spPr>
            <p:txBody>
              <a:bodyPr wrap="square" rtlCol="0">
                <a:spAutoFit/>
              </a:bodyPr>
              <a:lstStyle/>
              <a:p>
                <a:pPr algn="ctr"/>
                <a:endParaRPr lang="en-US" sz="1076" cap="all">
                  <a:solidFill>
                    <a:srgbClr val="FFFFFF"/>
                  </a:solidFill>
                  <a:latin typeface="Segoe UI Semibold" panose="020B0702040204020203" pitchFamily="34" charset="0"/>
                  <a:cs typeface="Segoe UI Semibold" panose="020B0702040204020203" pitchFamily="34" charset="0"/>
                </a:endParaRPr>
              </a:p>
            </p:txBody>
          </p:sp>
        </p:grpSp>
        <p:sp>
          <p:nvSpPr>
            <p:cNvPr id="111" name="Rectangle: Rounded Corners 110">
              <a:extLst>
                <a:ext uri="{FF2B5EF4-FFF2-40B4-BE49-F238E27FC236}">
                  <a16:creationId xmlns:a16="http://schemas.microsoft.com/office/drawing/2014/main" id="{B54B50B2-FEBC-4D0A-AEC4-5BBAEADA5802}"/>
                </a:ext>
              </a:extLst>
            </p:cNvPr>
            <p:cNvSpPr/>
            <p:nvPr/>
          </p:nvSpPr>
          <p:spPr bwMode="auto">
            <a:xfrm>
              <a:off x="8610834" y="1902292"/>
              <a:ext cx="3712493" cy="2600500"/>
            </a:xfrm>
            <a:prstGeom prst="roundRect">
              <a:avLst/>
            </a:prstGeom>
            <a:noFill/>
            <a:ln w="2857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7F3E6BF-6DEA-440A-8362-AF5D3FE1A7DB}"/>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9189C0-F13D-4117-9723-4350C8EE3A49}"/>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9905671-7242-4A7E-9A86-49023C2AA1C4}"/>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3B32865-5003-4142-ADC9-AB9108C09C6C}"/>
                </a:ext>
              </a:extLst>
            </p:cNvPr>
            <p:cNvCxnSpPr>
              <a:cxnSpLocks/>
              <a:stCxn id="102" idx="7"/>
              <a:endCxn id="10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2F24DE-D5E4-4624-8A47-AD2BA1BF1F9C}"/>
                </a:ext>
              </a:extLst>
            </p:cNvPr>
            <p:cNvCxnSpPr>
              <a:cxnSpLocks/>
              <a:stCxn id="102" idx="6"/>
              <a:endCxn id="10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FC02CC-A637-4362-84ED-79468ABB5B9A}"/>
                </a:ext>
              </a:extLst>
            </p:cNvPr>
            <p:cNvCxnSpPr>
              <a:cxnSpLocks/>
              <a:endCxn id="10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836412-B95C-4C9B-B8E7-3EE160487097}"/>
                </a:ext>
              </a:extLst>
            </p:cNvPr>
            <p:cNvSpPr txBox="1"/>
            <p:nvPr/>
          </p:nvSpPr>
          <p:spPr>
            <a:xfrm>
              <a:off x="8566943" y="1833535"/>
              <a:ext cx="1951110" cy="690226"/>
            </a:xfrm>
            <a:prstGeom prst="rect">
              <a:avLst/>
            </a:prstGeom>
            <a:noFill/>
          </p:spPr>
          <p:txBody>
            <a:bodyPr wrap="square" lIns="179234" tIns="143387" rIns="179234" bIns="143387" rtlCol="0">
              <a:spAutoFit/>
            </a:bodyPr>
            <a:lstStyle/>
            <a:p>
              <a:pPr>
                <a:lnSpc>
                  <a:spcPct val="90000"/>
                </a:lnSpc>
                <a:spcAft>
                  <a:spcPts val="588"/>
                </a:spcAft>
              </a:pPr>
              <a:r>
                <a:rPr lang="en-US" sz="1370" dirty="0">
                  <a:solidFill>
                    <a:schemeClr val="accent6"/>
                  </a:solidFill>
                  <a:latin typeface="Segoe UI Semibold" panose="020B0702040204020203" pitchFamily="34" charset="0"/>
                  <a:cs typeface="Segoe UI Semibold" panose="020B0702040204020203" pitchFamily="34" charset="0"/>
                </a:rPr>
                <a:t>Region</a:t>
              </a:r>
              <a:r>
                <a:rPr lang="en-US" sz="1370" dirty="0">
                  <a:solidFill>
                    <a:schemeClr val="tx2"/>
                  </a:solidFill>
                  <a:latin typeface="Segoe UI Semibold" panose="020B0702040204020203" pitchFamily="34" charset="0"/>
                  <a:cs typeface="Segoe UI Semibold" panose="020B0702040204020203" pitchFamily="34" charset="0"/>
                </a:rPr>
                <a:t> </a:t>
              </a:r>
            </a:p>
          </p:txBody>
        </p:sp>
      </p:grpSp>
    </p:spTree>
    <p:extLst>
      <p:ext uri="{BB962C8B-B14F-4D97-AF65-F5344CB8AC3E}">
        <p14:creationId xmlns:p14="http://schemas.microsoft.com/office/powerpoint/2010/main" val="34935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animBg="1"/>
      <p:bldP spid="27" grpId="0" animBg="1"/>
      <p:bldP spid="28" grpId="0" animBg="1"/>
      <p:bldP spid="29" grpId="0" animBg="1"/>
      <p:bldP spid="30" grpId="0" animBg="1"/>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18739" y="214268"/>
            <a:ext cx="4161981" cy="1107996"/>
          </a:xfrm>
          <a:prstGeom prst="rect">
            <a:avLst/>
          </a:prstGeom>
        </p:spPr>
        <p:txBody>
          <a:bodyPr vert="horz" wrap="square" lIns="0" tIns="0" rIns="0" bIns="0" rtlCol="0" anchor="b">
            <a:norm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spcAft>
                <a:spcPts val="600"/>
              </a:spcAft>
              <a:defRPr/>
            </a:pPr>
            <a:r>
              <a:rPr lang="en-US" b="0" kern="1200" cap="none" spc="-49" baseline="0" dirty="0">
                <a:ln w="3175">
                  <a:noFill/>
                </a:ln>
                <a:effectLst/>
                <a:latin typeface="+mj-lt"/>
                <a:ea typeface="+mn-ea"/>
                <a:cs typeface="Segoe UI Semilight" panose="020B0402040204020203" pitchFamily="34" charset="0"/>
              </a:rPr>
              <a:t>Zone redundant configuration</a:t>
            </a:r>
          </a:p>
        </p:txBody>
      </p:sp>
      <p:sp>
        <p:nvSpPr>
          <p:cNvPr id="5" name="TextBox 4">
            <a:extLst>
              <a:ext uri="{FF2B5EF4-FFF2-40B4-BE49-F238E27FC236}">
                <a16:creationId xmlns:a16="http://schemas.microsoft.com/office/drawing/2014/main" id="{AC3FC994-3DDF-416E-A875-35E7864C0AA6}"/>
              </a:ext>
            </a:extLst>
          </p:cNvPr>
          <p:cNvSpPr txBox="1"/>
          <p:nvPr/>
        </p:nvSpPr>
        <p:spPr>
          <a:xfrm>
            <a:off x="630374" y="1597910"/>
            <a:ext cx="4380412" cy="1212383"/>
          </a:xfrm>
          <a:prstGeom prst="rect">
            <a:avLst/>
          </a:prstGeom>
          <a:noFill/>
        </p:spPr>
        <p:txBody>
          <a:bodyPr wrap="square" lIns="0" tIns="0" rIns="0" bIns="0" rtlCol="0">
            <a:spAutoFit/>
          </a:bodyPr>
          <a:lstStyle/>
          <a:p>
            <a:pPr marL="457200" indent="-457200">
              <a:lnSpc>
                <a:spcPct val="150000"/>
              </a:lnSpc>
              <a:buFont typeface="Arial" panose="020B0604020202020204" pitchFamily="34" charset="0"/>
              <a:buChar char="•"/>
            </a:pPr>
            <a:r>
              <a:rPr lang="en-US" sz="2800" dirty="0">
                <a:solidFill>
                  <a:schemeClr val="accent3"/>
                </a:solidFill>
              </a:rPr>
              <a:t>Business Critical/Premium tiers</a:t>
            </a:r>
          </a:p>
        </p:txBody>
      </p:sp>
      <p:pic>
        <p:nvPicPr>
          <p:cNvPr id="8" name="Picture 7" descr="A picture containing map, text&#10;&#10;Description automatically generated">
            <a:extLst>
              <a:ext uri="{FF2B5EF4-FFF2-40B4-BE49-F238E27FC236}">
                <a16:creationId xmlns:a16="http://schemas.microsoft.com/office/drawing/2014/main" id="{089C116A-ACFE-4026-BD54-F3793D09AD3C}"/>
              </a:ext>
            </a:extLst>
          </p:cNvPr>
          <p:cNvPicPr>
            <a:picLocks noChangeAspect="1"/>
          </p:cNvPicPr>
          <p:nvPr/>
        </p:nvPicPr>
        <p:blipFill rotWithShape="1">
          <a:blip r:embed="rId3">
            <a:extLst>
              <a:ext uri="{28A0092B-C50C-407E-A947-70E740481C1C}">
                <a14:useLocalDpi xmlns:a14="http://schemas.microsoft.com/office/drawing/2010/main" val="0"/>
              </a:ext>
            </a:extLst>
          </a:blip>
          <a:srcRect l="1073" t="943" r="1073" b="943"/>
          <a:stretch/>
        </p:blipFill>
        <p:spPr>
          <a:xfrm>
            <a:off x="6242137" y="270959"/>
            <a:ext cx="5319489" cy="6065755"/>
          </a:xfrm>
          <a:prstGeom prst="rect">
            <a:avLst/>
          </a:prstGeom>
        </p:spPr>
      </p:pic>
      <p:sp>
        <p:nvSpPr>
          <p:cNvPr id="6" name="TextBox 5">
            <a:extLst>
              <a:ext uri="{FF2B5EF4-FFF2-40B4-BE49-F238E27FC236}">
                <a16:creationId xmlns:a16="http://schemas.microsoft.com/office/drawing/2014/main" id="{09E2DC10-7A46-4155-9DC6-940E75B0A98E}"/>
              </a:ext>
            </a:extLst>
          </p:cNvPr>
          <p:cNvSpPr txBox="1"/>
          <p:nvPr/>
        </p:nvSpPr>
        <p:spPr>
          <a:xfrm>
            <a:off x="630374" y="2970900"/>
            <a:ext cx="5013232" cy="130471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solidFill>
                  <a:schemeClr val="accent3"/>
                </a:solidFill>
              </a:rPr>
              <a:t>4 replicas are automatically created in 3 different zones</a:t>
            </a:r>
          </a:p>
        </p:txBody>
      </p:sp>
      <p:sp>
        <p:nvSpPr>
          <p:cNvPr id="9" name="TextBox 8">
            <a:extLst>
              <a:ext uri="{FF2B5EF4-FFF2-40B4-BE49-F238E27FC236}">
                <a16:creationId xmlns:a16="http://schemas.microsoft.com/office/drawing/2014/main" id="{85AA6A8B-AB66-4EA6-BBA2-67F2A84C84C3}"/>
              </a:ext>
            </a:extLst>
          </p:cNvPr>
          <p:cNvSpPr txBox="1"/>
          <p:nvPr/>
        </p:nvSpPr>
        <p:spPr>
          <a:xfrm>
            <a:off x="630374" y="4445037"/>
            <a:ext cx="6716484" cy="658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solidFill>
                  <a:schemeClr val="accent3"/>
                </a:solidFill>
              </a:rPr>
              <a:t>Synchronous replication</a:t>
            </a:r>
          </a:p>
        </p:txBody>
      </p:sp>
      <p:sp>
        <p:nvSpPr>
          <p:cNvPr id="10" name="TextBox 9">
            <a:extLst>
              <a:ext uri="{FF2B5EF4-FFF2-40B4-BE49-F238E27FC236}">
                <a16:creationId xmlns:a16="http://schemas.microsoft.com/office/drawing/2014/main" id="{82284E78-4BA2-43CE-AD95-2CD26EB4E376}"/>
              </a:ext>
            </a:extLst>
          </p:cNvPr>
          <p:cNvSpPr txBox="1"/>
          <p:nvPr/>
        </p:nvSpPr>
        <p:spPr>
          <a:xfrm>
            <a:off x="630374" y="5442265"/>
            <a:ext cx="6716484" cy="658385"/>
          </a:xfrm>
          <a:prstGeom prst="rect">
            <a:avLst/>
          </a:prstGeom>
          <a:noFill/>
        </p:spPr>
        <p:txBody>
          <a:bodyPr wrap="square">
            <a:spAutoFit/>
          </a:bodyPr>
          <a:lstStyle/>
          <a:p>
            <a:pPr marL="457200" indent="-457200" algn="l">
              <a:lnSpc>
                <a:spcPct val="150000"/>
              </a:lnSpc>
              <a:buFont typeface="Arial" panose="020B0604020202020204" pitchFamily="34" charset="0"/>
              <a:buChar char="•"/>
            </a:pPr>
            <a:r>
              <a:rPr lang="en-US" sz="2800" dirty="0">
                <a:solidFill>
                  <a:schemeClr val="accent3"/>
                </a:solidFill>
              </a:rPr>
              <a:t>Free</a:t>
            </a:r>
          </a:p>
        </p:txBody>
      </p:sp>
    </p:spTree>
    <p:extLst>
      <p:ext uri="{BB962C8B-B14F-4D97-AF65-F5344CB8AC3E}">
        <p14:creationId xmlns:p14="http://schemas.microsoft.com/office/powerpoint/2010/main" val="1302730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B287-E111-4C9D-BC28-26B900124FE2}"/>
              </a:ext>
            </a:extLst>
          </p:cNvPr>
          <p:cNvSpPr>
            <a:spLocks noGrp="1"/>
          </p:cNvSpPr>
          <p:nvPr>
            <p:ph type="title"/>
          </p:nvPr>
        </p:nvSpPr>
        <p:spPr>
          <a:xfrm>
            <a:off x="811639" y="1252962"/>
            <a:ext cx="9144000" cy="609398"/>
          </a:xfrm>
        </p:spPr>
        <p:txBody>
          <a:bodyPr/>
          <a:lstStyle/>
          <a:p>
            <a:r>
              <a:rPr lang="en-US" sz="4400" dirty="0"/>
              <a:t>Demo:</a:t>
            </a:r>
          </a:p>
        </p:txBody>
      </p:sp>
      <p:sp>
        <p:nvSpPr>
          <p:cNvPr id="3" name="TextBox 2">
            <a:extLst>
              <a:ext uri="{FF2B5EF4-FFF2-40B4-BE49-F238E27FC236}">
                <a16:creationId xmlns:a16="http://schemas.microsoft.com/office/drawing/2014/main" id="{51288F49-4185-4DBC-AB42-3FB3D4524DB1}"/>
              </a:ext>
            </a:extLst>
          </p:cNvPr>
          <p:cNvSpPr txBox="1"/>
          <p:nvPr/>
        </p:nvSpPr>
        <p:spPr>
          <a:xfrm>
            <a:off x="811639" y="2455817"/>
            <a:ext cx="6529687" cy="2154436"/>
          </a:xfrm>
          <a:prstGeom prst="rect">
            <a:avLst/>
          </a:prstGeom>
          <a:noFill/>
        </p:spPr>
        <p:txBody>
          <a:bodyPr wrap="square" lIns="0" tIns="0" rIns="0" bIns="0" rtlCol="0">
            <a:spAutoFit/>
          </a:bodyPr>
          <a:lstStyle/>
          <a:p>
            <a:pPr algn="l"/>
            <a:r>
              <a:rPr lang="en-US" sz="2800" dirty="0">
                <a:solidFill>
                  <a:schemeClr val="accent2">
                    <a:lumMod val="60000"/>
                    <a:lumOff val="40000"/>
                  </a:schemeClr>
                </a:solidFill>
                <a:latin typeface="+mj-lt"/>
              </a:rPr>
              <a:t>Enabling zone redundant configuration</a:t>
            </a:r>
          </a:p>
          <a:p>
            <a:pPr algn="l"/>
            <a:r>
              <a:rPr lang="en-US" sz="2800" dirty="0">
                <a:solidFill>
                  <a:schemeClr val="accent2">
                    <a:lumMod val="60000"/>
                    <a:lumOff val="40000"/>
                  </a:schemeClr>
                </a:solidFill>
                <a:latin typeface="+mj-lt"/>
              </a:rPr>
              <a:t>	Portal</a:t>
            </a:r>
          </a:p>
          <a:p>
            <a:pPr algn="l"/>
            <a:r>
              <a:rPr lang="en-US" sz="2800" dirty="0">
                <a:solidFill>
                  <a:schemeClr val="accent2">
                    <a:lumMod val="60000"/>
                    <a:lumOff val="40000"/>
                  </a:schemeClr>
                </a:solidFill>
                <a:latin typeface="+mj-lt"/>
              </a:rPr>
              <a:t>	CLI</a:t>
            </a:r>
          </a:p>
          <a:p>
            <a:pPr algn="l"/>
            <a:r>
              <a:rPr lang="en-US" sz="2800" dirty="0">
                <a:solidFill>
                  <a:schemeClr val="accent2">
                    <a:lumMod val="60000"/>
                    <a:lumOff val="40000"/>
                  </a:schemeClr>
                </a:solidFill>
                <a:latin typeface="+mj-lt"/>
              </a:rPr>
              <a:t>	PowerShell</a:t>
            </a:r>
          </a:p>
          <a:p>
            <a:pPr algn="l"/>
            <a:r>
              <a:rPr lang="en-US" sz="2800" dirty="0">
                <a:solidFill>
                  <a:schemeClr val="accent2">
                    <a:lumMod val="60000"/>
                    <a:lumOff val="40000"/>
                  </a:schemeClr>
                </a:solidFill>
                <a:latin typeface="+mj-lt"/>
              </a:rPr>
              <a:t>	ARM</a:t>
            </a:r>
          </a:p>
        </p:txBody>
      </p:sp>
    </p:spTree>
    <p:extLst>
      <p:ext uri="{BB962C8B-B14F-4D97-AF65-F5344CB8AC3E}">
        <p14:creationId xmlns:p14="http://schemas.microsoft.com/office/powerpoint/2010/main" val="98879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Real World Example </a:t>
            </a:r>
          </a:p>
        </p:txBody>
      </p:sp>
      <p:sp>
        <p:nvSpPr>
          <p:cNvPr id="2" name="TextBox 1">
            <a:extLst>
              <a:ext uri="{FF2B5EF4-FFF2-40B4-BE49-F238E27FC236}">
                <a16:creationId xmlns:a16="http://schemas.microsoft.com/office/drawing/2014/main" id="{C28DCC1D-97F0-4B93-A6E4-1F252764BFE8}"/>
              </a:ext>
            </a:extLst>
          </p:cNvPr>
          <p:cNvSpPr txBox="1"/>
          <p:nvPr/>
        </p:nvSpPr>
        <p:spPr>
          <a:xfrm>
            <a:off x="71720" y="6400800"/>
            <a:ext cx="9527177"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Reference: </a:t>
            </a:r>
            <a:r>
              <a:rPr lang="en-US" sz="1200" dirty="0">
                <a:hlinkClick r:id="rId3"/>
              </a:rPr>
              <a:t>https://www.bbc.com/news/technology-12595681</a:t>
            </a:r>
            <a:endParaRPr lang="en-US" sz="12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A44B86B-7FFC-4361-A103-ACEC4DBE8333}"/>
              </a:ext>
            </a:extLst>
          </p:cNvPr>
          <p:cNvPicPr>
            <a:picLocks noChangeAspect="1"/>
          </p:cNvPicPr>
          <p:nvPr/>
        </p:nvPicPr>
        <p:blipFill rotWithShape="1">
          <a:blip r:embed="rId4"/>
          <a:srcRect b="53398"/>
          <a:stretch/>
        </p:blipFill>
        <p:spPr>
          <a:xfrm>
            <a:off x="5950268" y="734199"/>
            <a:ext cx="5830114" cy="2699200"/>
          </a:xfrm>
          <a:prstGeom prst="rect">
            <a:avLst/>
          </a:prstGeom>
        </p:spPr>
      </p:pic>
      <p:sp>
        <p:nvSpPr>
          <p:cNvPr id="6" name="TextBox 5">
            <a:extLst>
              <a:ext uri="{FF2B5EF4-FFF2-40B4-BE49-F238E27FC236}">
                <a16:creationId xmlns:a16="http://schemas.microsoft.com/office/drawing/2014/main" id="{B627E6FE-DFA8-4C0A-A904-68737BEDD811}"/>
              </a:ext>
            </a:extLst>
          </p:cNvPr>
          <p:cNvSpPr txBox="1"/>
          <p:nvPr/>
        </p:nvSpPr>
        <p:spPr>
          <a:xfrm>
            <a:off x="6156960" y="4104569"/>
            <a:ext cx="5320937" cy="1458861"/>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accent4">
                    <a:lumMod val="75000"/>
                  </a:schemeClr>
                </a:solidFill>
              </a:rPr>
              <a:t>“several hundred thousand customers lost voice, text, internet access”</a:t>
            </a:r>
          </a:p>
        </p:txBody>
      </p:sp>
      <p:pic>
        <p:nvPicPr>
          <p:cNvPr id="3074" name="Picture 2" descr="See the source image">
            <a:extLst>
              <a:ext uri="{FF2B5EF4-FFF2-40B4-BE49-F238E27FC236}">
                <a16:creationId xmlns:a16="http://schemas.microsoft.com/office/drawing/2014/main" id="{F4B77CAF-9A5B-474F-A0DA-A04D1ECAE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20" y="1149531"/>
            <a:ext cx="5552587" cy="51926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A26C21AB-F941-49DA-98A5-3ECE95EF6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41100" y="3429000"/>
            <a:ext cx="3082834" cy="231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445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a:solidFill>
                  <a:srgbClr val="000000"/>
                </a:solidFill>
                <a:latin typeface="Segoe UI Semibold"/>
              </a:rPr>
              <a:t>SLAs</a:t>
            </a:r>
          </a:p>
        </p:txBody>
      </p:sp>
      <p:sp>
        <p:nvSpPr>
          <p:cNvPr id="9" name="TextBox 8">
            <a:extLst>
              <a:ext uri="{FF2B5EF4-FFF2-40B4-BE49-F238E27FC236}">
                <a16:creationId xmlns:a16="http://schemas.microsoft.com/office/drawing/2014/main" id="{0921E677-9A01-47ED-A436-D813AD1DE7CC}"/>
              </a:ext>
            </a:extLst>
          </p:cNvPr>
          <p:cNvSpPr txBox="1"/>
          <p:nvPr/>
        </p:nvSpPr>
        <p:spPr>
          <a:xfrm>
            <a:off x="465123" y="6152425"/>
            <a:ext cx="6603166" cy="369332"/>
          </a:xfrm>
          <a:prstGeom prst="rect">
            <a:avLst/>
          </a:prstGeom>
          <a:noFill/>
        </p:spPr>
        <p:txBody>
          <a:bodyPr wrap="square">
            <a:spAutoFit/>
          </a:bodyPr>
          <a:lstStyle/>
          <a:p>
            <a:r>
              <a:rPr lang="nn-NO" b="0" i="0" u="sng">
                <a:effectLst/>
                <a:latin typeface="Segoe UI" panose="020B0502040204020203" pitchFamily="34" charset="0"/>
                <a:hlinkClick r:id="rId3"/>
              </a:rPr>
              <a:t>SLA for Azure SQL Database</a:t>
            </a:r>
            <a:endParaRPr lang="en-US"/>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417798948"/>
              </p:ext>
            </p:extLst>
          </p:nvPr>
        </p:nvGraphicFramePr>
        <p:xfrm>
          <a:off x="1900381" y="2081188"/>
          <a:ext cx="7800210" cy="1886632"/>
        </p:xfrm>
        <a:graphic>
          <a:graphicData uri="http://schemas.openxmlformats.org/drawingml/2006/table">
            <a:tbl>
              <a:tblPr firstRow="1" bandRow="1">
                <a:tableStyleId>{B301B821-A1FF-4177-AEE7-76D212191A09}</a:tableStyleId>
              </a:tblPr>
              <a:tblGrid>
                <a:gridCol w="3606015">
                  <a:extLst>
                    <a:ext uri="{9D8B030D-6E8A-4147-A177-3AD203B41FA5}">
                      <a16:colId xmlns:a16="http://schemas.microsoft.com/office/drawing/2014/main" val="175544209"/>
                    </a:ext>
                  </a:extLst>
                </a:gridCol>
                <a:gridCol w="1982131">
                  <a:extLst>
                    <a:ext uri="{9D8B030D-6E8A-4147-A177-3AD203B41FA5}">
                      <a16:colId xmlns:a16="http://schemas.microsoft.com/office/drawing/2014/main" val="2670637766"/>
                    </a:ext>
                  </a:extLst>
                </a:gridCol>
                <a:gridCol w="2212064">
                  <a:extLst>
                    <a:ext uri="{9D8B030D-6E8A-4147-A177-3AD203B41FA5}">
                      <a16:colId xmlns:a16="http://schemas.microsoft.com/office/drawing/2014/main" val="1485367133"/>
                    </a:ext>
                  </a:extLst>
                </a:gridCol>
              </a:tblGrid>
              <a:tr h="943316">
                <a:tc>
                  <a:txBody>
                    <a:bodyPr/>
                    <a:lstStyle/>
                    <a:p>
                      <a:pPr marL="0" marR="0">
                        <a:spcBef>
                          <a:spcPts val="900"/>
                        </a:spcBef>
                        <a:spcAft>
                          <a:spcPts val="900"/>
                        </a:spcAft>
                      </a:pPr>
                      <a:r>
                        <a:rPr lang="en-US" sz="2000" cap="all" dirty="0">
                          <a:effectLst/>
                        </a:rPr>
                        <a:t>service tier</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spcBef>
                          <a:spcPts val="900"/>
                        </a:spcBef>
                        <a:spcAft>
                          <a:spcPts val="900"/>
                        </a:spcAft>
                      </a:pPr>
                      <a:r>
                        <a:rPr lang="en-US" sz="2000" cap="all" dirty="0">
                          <a:effectLst/>
                        </a:rPr>
                        <a:t>Single zone SLA</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spcBef>
                          <a:spcPts val="900"/>
                        </a:spcBef>
                        <a:spcAft>
                          <a:spcPts val="900"/>
                        </a:spcAft>
                      </a:pPr>
                      <a:r>
                        <a:rPr lang="en-US" sz="2000" cap="all" dirty="0">
                          <a:effectLst/>
                        </a:rPr>
                        <a:t>Multiple zones SLA</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673782329"/>
                  </a:ext>
                </a:extLst>
              </a:tr>
              <a:tr h="943316">
                <a:tc>
                  <a:txBody>
                    <a:bodyPr/>
                    <a:lstStyle/>
                    <a:p>
                      <a:pPr marL="0" marR="0">
                        <a:spcBef>
                          <a:spcPts val="900"/>
                        </a:spcBef>
                        <a:spcAft>
                          <a:spcPts val="900"/>
                        </a:spcAft>
                      </a:pPr>
                      <a:r>
                        <a:rPr lang="en-US" sz="2000" dirty="0">
                          <a:effectLst/>
                        </a:rPr>
                        <a:t>Premium, Business critical</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900"/>
                        </a:spcBef>
                        <a:spcAft>
                          <a:spcPts val="900"/>
                        </a:spcAft>
                      </a:pPr>
                      <a:r>
                        <a:rPr lang="en-US" sz="2000">
                          <a:effectLst/>
                        </a:rPr>
                        <a:t>99.99%</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900"/>
                        </a:spcBef>
                        <a:spcAft>
                          <a:spcPts val="900"/>
                        </a:spcAft>
                      </a:pPr>
                      <a:r>
                        <a:rPr lang="en-US" sz="2000" dirty="0">
                          <a:solidFill>
                            <a:schemeClr val="tx1"/>
                          </a:solidFill>
                          <a:effectLst/>
                        </a:rPr>
                        <a:t>99.995%</a:t>
                      </a:r>
                      <a:endParaRPr lang="en-US" sz="2000" dirty="0">
                        <a:solidFill>
                          <a:schemeClr val="tx1"/>
                        </a:solidFill>
                        <a:effectLst/>
                        <a:latin typeface="+mn-lt"/>
                        <a:ea typeface="Times New Roman" panose="02020603050405020304" pitchFamily="18" charset="0"/>
                        <a:cs typeface="Times New Roman" panose="02020603050405020304" pitchFamily="18" charset="0"/>
                      </a:endParaRPr>
                    </a:p>
                  </a:txBody>
                  <a:tcPr marL="55333" marR="553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9257867"/>
                  </a:ext>
                </a:extLst>
              </a:tr>
            </a:tbl>
          </a:graphicData>
        </a:graphic>
      </p:graphicFrame>
      <p:sp>
        <p:nvSpPr>
          <p:cNvPr id="2" name="Arrow: Curved Up 1">
            <a:extLst>
              <a:ext uri="{FF2B5EF4-FFF2-40B4-BE49-F238E27FC236}">
                <a16:creationId xmlns:a16="http://schemas.microsoft.com/office/drawing/2014/main" id="{47E5A601-C967-45BF-93FB-2F6F898C8B10}"/>
              </a:ext>
            </a:extLst>
          </p:cNvPr>
          <p:cNvSpPr/>
          <p:nvPr/>
        </p:nvSpPr>
        <p:spPr bwMode="auto">
          <a:xfrm>
            <a:off x="6506817" y="4081670"/>
            <a:ext cx="2001080" cy="662608"/>
          </a:xfrm>
          <a:prstGeom prst="curvedUpArrow">
            <a:avLst/>
          </a:prstGeom>
          <a:solidFill>
            <a:schemeClr val="tx2">
              <a:lumMod val="7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E9473E9-237C-42A3-BC3D-42445E065E42}"/>
              </a:ext>
            </a:extLst>
          </p:cNvPr>
          <p:cNvSpPr/>
          <p:nvPr/>
        </p:nvSpPr>
        <p:spPr>
          <a:xfrm>
            <a:off x="5357987" y="4858128"/>
            <a:ext cx="2149370" cy="830997"/>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Max downtime:</a:t>
            </a:r>
          </a:p>
          <a:p>
            <a:pPr algn="ctr"/>
            <a: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52.56 min/year</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EC3824B5-2E23-40AA-B45E-C5F762A5BA31}"/>
              </a:ext>
            </a:extLst>
          </p:cNvPr>
          <p:cNvSpPr/>
          <p:nvPr/>
        </p:nvSpPr>
        <p:spPr>
          <a:xfrm>
            <a:off x="7676644" y="4858127"/>
            <a:ext cx="2149370" cy="830997"/>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Max downtime:</a:t>
            </a:r>
          </a:p>
          <a:p>
            <a:pPr algn="ctr"/>
            <a:r>
              <a:rPr lang="en-US" sz="2400" dirty="0">
                <a:ln w="0"/>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26.28</a:t>
            </a:r>
            <a: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t> min/year</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68611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a:solidFill>
                  <a:srgbClr val="000000"/>
                </a:solidFill>
                <a:latin typeface="Segoe UI Semibold"/>
              </a:rPr>
              <a:t>Regions that support Availability Zones</a:t>
            </a:r>
          </a:p>
        </p:txBody>
      </p:sp>
      <p:grpSp>
        <p:nvGrpSpPr>
          <p:cNvPr id="65" name="Group 64">
            <a:extLst>
              <a:ext uri="{FF2B5EF4-FFF2-40B4-BE49-F238E27FC236}">
                <a16:creationId xmlns:a16="http://schemas.microsoft.com/office/drawing/2014/main" id="{CC07AD6F-4F34-41E4-9362-9DF83A4AA5A5}"/>
              </a:ext>
            </a:extLst>
          </p:cNvPr>
          <p:cNvGrpSpPr/>
          <p:nvPr/>
        </p:nvGrpSpPr>
        <p:grpSpPr>
          <a:xfrm>
            <a:off x="1599005" y="1313288"/>
            <a:ext cx="8368938" cy="4346804"/>
            <a:chOff x="6516974" y="4720106"/>
            <a:chExt cx="3309198" cy="1816186"/>
          </a:xfrm>
        </p:grpSpPr>
        <p:sp>
          <p:nvSpPr>
            <p:cNvPr id="66" name="Freeform: Shape 65">
              <a:extLst>
                <a:ext uri="{FF2B5EF4-FFF2-40B4-BE49-F238E27FC236}">
                  <a16:creationId xmlns:a16="http://schemas.microsoft.com/office/drawing/2014/main" id="{3F0F9FAB-C00A-4A80-BF7E-0C6A6CF71D16}"/>
                </a:ext>
              </a:extLst>
            </p:cNvPr>
            <p:cNvSpPr>
              <a:spLocks/>
            </p:cNvSpPr>
            <p:nvPr/>
          </p:nvSpPr>
          <p:spPr bwMode="auto">
            <a:xfrm>
              <a:off x="6516974" y="4720106"/>
              <a:ext cx="3309198" cy="1816186"/>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EBEBEB">
                <a:lumMod val="90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Oval 66">
              <a:extLst>
                <a:ext uri="{FF2B5EF4-FFF2-40B4-BE49-F238E27FC236}">
                  <a16:creationId xmlns:a16="http://schemas.microsoft.com/office/drawing/2014/main" id="{7EC63CA1-C3FB-4B10-98D9-5A8D13AAC090}"/>
                </a:ext>
              </a:extLst>
            </p:cNvPr>
            <p:cNvSpPr/>
            <p:nvPr/>
          </p:nvSpPr>
          <p:spPr bwMode="auto">
            <a:xfrm>
              <a:off x="6914958" y="5220517"/>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Oval 67">
              <a:extLst>
                <a:ext uri="{FF2B5EF4-FFF2-40B4-BE49-F238E27FC236}">
                  <a16:creationId xmlns:a16="http://schemas.microsoft.com/office/drawing/2014/main" id="{83FBB334-4673-469E-9A08-3862CCD99655}"/>
                </a:ext>
              </a:extLst>
            </p:cNvPr>
            <p:cNvSpPr/>
            <p:nvPr/>
          </p:nvSpPr>
          <p:spPr bwMode="auto">
            <a:xfrm>
              <a:off x="7272728" y="5404867"/>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Oval 68">
              <a:extLst>
                <a:ext uri="{FF2B5EF4-FFF2-40B4-BE49-F238E27FC236}">
                  <a16:creationId xmlns:a16="http://schemas.microsoft.com/office/drawing/2014/main" id="{4F74EFA3-4118-4856-8EAB-7C089244E333}"/>
                </a:ext>
              </a:extLst>
            </p:cNvPr>
            <p:cNvSpPr/>
            <p:nvPr/>
          </p:nvSpPr>
          <p:spPr bwMode="auto">
            <a:xfrm>
              <a:off x="7159802" y="5255567"/>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Oval 69">
              <a:extLst>
                <a:ext uri="{FF2B5EF4-FFF2-40B4-BE49-F238E27FC236}">
                  <a16:creationId xmlns:a16="http://schemas.microsoft.com/office/drawing/2014/main" id="{CD300482-0650-42B2-9C77-20748A5993CF}"/>
                </a:ext>
              </a:extLst>
            </p:cNvPr>
            <p:cNvSpPr/>
            <p:nvPr/>
          </p:nvSpPr>
          <p:spPr bwMode="auto">
            <a:xfrm>
              <a:off x="7333711" y="5341863"/>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val 70">
              <a:extLst>
                <a:ext uri="{FF2B5EF4-FFF2-40B4-BE49-F238E27FC236}">
                  <a16:creationId xmlns:a16="http://schemas.microsoft.com/office/drawing/2014/main" id="{01DB6506-D104-4C7A-A222-AED5D49B2BCE}"/>
                </a:ext>
              </a:extLst>
            </p:cNvPr>
            <p:cNvSpPr/>
            <p:nvPr/>
          </p:nvSpPr>
          <p:spPr bwMode="auto">
            <a:xfrm>
              <a:off x="9413779" y="6164700"/>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Oval 71">
              <a:extLst>
                <a:ext uri="{FF2B5EF4-FFF2-40B4-BE49-F238E27FC236}">
                  <a16:creationId xmlns:a16="http://schemas.microsoft.com/office/drawing/2014/main" id="{9E91CE45-EAB7-4D4D-90EA-A3C711902B4C}"/>
                </a:ext>
              </a:extLst>
            </p:cNvPr>
            <p:cNvSpPr/>
            <p:nvPr/>
          </p:nvSpPr>
          <p:spPr bwMode="auto">
            <a:xfrm>
              <a:off x="8066900" y="5130230"/>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Oval 72">
              <a:extLst>
                <a:ext uri="{FF2B5EF4-FFF2-40B4-BE49-F238E27FC236}">
                  <a16:creationId xmlns:a16="http://schemas.microsoft.com/office/drawing/2014/main" id="{ED6A017B-F146-4B47-827D-950F05A4880F}"/>
                </a:ext>
              </a:extLst>
            </p:cNvPr>
            <p:cNvSpPr/>
            <p:nvPr/>
          </p:nvSpPr>
          <p:spPr bwMode="auto">
            <a:xfrm>
              <a:off x="9100283" y="5824008"/>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Oval 73">
              <a:extLst>
                <a:ext uri="{FF2B5EF4-FFF2-40B4-BE49-F238E27FC236}">
                  <a16:creationId xmlns:a16="http://schemas.microsoft.com/office/drawing/2014/main" id="{1E7B8059-D665-4485-899B-A0095BF09F74}"/>
                </a:ext>
              </a:extLst>
            </p:cNvPr>
            <p:cNvSpPr/>
            <p:nvPr/>
          </p:nvSpPr>
          <p:spPr bwMode="auto">
            <a:xfrm>
              <a:off x="9319253" y="5420669"/>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Oval 74">
              <a:extLst>
                <a:ext uri="{FF2B5EF4-FFF2-40B4-BE49-F238E27FC236}">
                  <a16:creationId xmlns:a16="http://schemas.microsoft.com/office/drawing/2014/main" id="{7E01CCCF-73DA-4248-817B-C5B1CF554FEA}"/>
                </a:ext>
              </a:extLst>
            </p:cNvPr>
            <p:cNvSpPr/>
            <p:nvPr/>
          </p:nvSpPr>
          <p:spPr bwMode="auto">
            <a:xfrm>
              <a:off x="8194307" y="5175116"/>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Oval 78">
              <a:extLst>
                <a:ext uri="{FF2B5EF4-FFF2-40B4-BE49-F238E27FC236}">
                  <a16:creationId xmlns:a16="http://schemas.microsoft.com/office/drawing/2014/main" id="{C3A94D73-695C-4195-B5F7-BEDB9BABED75}"/>
                </a:ext>
              </a:extLst>
            </p:cNvPr>
            <p:cNvSpPr/>
            <p:nvPr/>
          </p:nvSpPr>
          <p:spPr bwMode="auto">
            <a:xfrm>
              <a:off x="7985251" y="5124057"/>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Oval 79">
              <a:extLst>
                <a:ext uri="{FF2B5EF4-FFF2-40B4-BE49-F238E27FC236}">
                  <a16:creationId xmlns:a16="http://schemas.microsoft.com/office/drawing/2014/main" id="{996258F6-E676-4579-9861-778D3ABBB5E6}"/>
                </a:ext>
              </a:extLst>
            </p:cNvPr>
            <p:cNvSpPr/>
            <p:nvPr/>
          </p:nvSpPr>
          <p:spPr bwMode="auto">
            <a:xfrm>
              <a:off x="6939041" y="5244600"/>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val 80">
              <a:extLst>
                <a:ext uri="{FF2B5EF4-FFF2-40B4-BE49-F238E27FC236}">
                  <a16:creationId xmlns:a16="http://schemas.microsoft.com/office/drawing/2014/main" id="{EF8AA64E-690D-40A5-AD5B-029E13A5C073}"/>
                </a:ext>
              </a:extLst>
            </p:cNvPr>
            <p:cNvSpPr/>
            <p:nvPr/>
          </p:nvSpPr>
          <p:spPr bwMode="auto">
            <a:xfrm>
              <a:off x="7296811" y="5428950"/>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Oval 81">
              <a:extLst>
                <a:ext uri="{FF2B5EF4-FFF2-40B4-BE49-F238E27FC236}">
                  <a16:creationId xmlns:a16="http://schemas.microsoft.com/office/drawing/2014/main" id="{BC63B17A-0E56-43BD-BBD4-604B7EB879FF}"/>
                </a:ext>
              </a:extLst>
            </p:cNvPr>
            <p:cNvSpPr/>
            <p:nvPr/>
          </p:nvSpPr>
          <p:spPr bwMode="auto">
            <a:xfrm>
              <a:off x="7183885" y="5282673"/>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Oval 82">
              <a:extLst>
                <a:ext uri="{FF2B5EF4-FFF2-40B4-BE49-F238E27FC236}">
                  <a16:creationId xmlns:a16="http://schemas.microsoft.com/office/drawing/2014/main" id="{D5CDB616-60DE-4D31-9DA7-AFE176E6DC3E}"/>
                </a:ext>
              </a:extLst>
            </p:cNvPr>
            <p:cNvSpPr/>
            <p:nvPr/>
          </p:nvSpPr>
          <p:spPr bwMode="auto">
            <a:xfrm>
              <a:off x="7357794" y="5365946"/>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Oval 83">
              <a:extLst>
                <a:ext uri="{FF2B5EF4-FFF2-40B4-BE49-F238E27FC236}">
                  <a16:creationId xmlns:a16="http://schemas.microsoft.com/office/drawing/2014/main" id="{497334FE-7B93-4ABC-B87E-EFF37B1B2184}"/>
                </a:ext>
              </a:extLst>
            </p:cNvPr>
            <p:cNvSpPr/>
            <p:nvPr/>
          </p:nvSpPr>
          <p:spPr bwMode="auto">
            <a:xfrm>
              <a:off x="9437862" y="6188783"/>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Oval 84">
              <a:extLst>
                <a:ext uri="{FF2B5EF4-FFF2-40B4-BE49-F238E27FC236}">
                  <a16:creationId xmlns:a16="http://schemas.microsoft.com/office/drawing/2014/main" id="{2D3D1D9D-80CF-4863-B47E-37AA3C064357}"/>
                </a:ext>
              </a:extLst>
            </p:cNvPr>
            <p:cNvSpPr/>
            <p:nvPr/>
          </p:nvSpPr>
          <p:spPr bwMode="auto">
            <a:xfrm>
              <a:off x="8093193" y="5155663"/>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6" name="Oval 85">
              <a:extLst>
                <a:ext uri="{FF2B5EF4-FFF2-40B4-BE49-F238E27FC236}">
                  <a16:creationId xmlns:a16="http://schemas.microsoft.com/office/drawing/2014/main" id="{3F3F2E3F-B40B-4F8F-93EB-A368049DEE00}"/>
                </a:ext>
              </a:extLst>
            </p:cNvPr>
            <p:cNvSpPr/>
            <p:nvPr/>
          </p:nvSpPr>
          <p:spPr bwMode="auto">
            <a:xfrm>
              <a:off x="9124366" y="5848091"/>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Oval 86">
              <a:extLst>
                <a:ext uri="{FF2B5EF4-FFF2-40B4-BE49-F238E27FC236}">
                  <a16:creationId xmlns:a16="http://schemas.microsoft.com/office/drawing/2014/main" id="{B4DDC52F-C2DE-47A8-BD94-35B80E27361C}"/>
                </a:ext>
              </a:extLst>
            </p:cNvPr>
            <p:cNvSpPr/>
            <p:nvPr/>
          </p:nvSpPr>
          <p:spPr bwMode="auto">
            <a:xfrm>
              <a:off x="9343336" y="5444752"/>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Oval 87">
              <a:extLst>
                <a:ext uri="{FF2B5EF4-FFF2-40B4-BE49-F238E27FC236}">
                  <a16:creationId xmlns:a16="http://schemas.microsoft.com/office/drawing/2014/main" id="{264EA0EA-1CFB-4909-A5D1-E87E827C06D2}"/>
                </a:ext>
              </a:extLst>
            </p:cNvPr>
            <p:cNvSpPr/>
            <p:nvPr/>
          </p:nvSpPr>
          <p:spPr bwMode="auto">
            <a:xfrm>
              <a:off x="8217776" y="5193781"/>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2" name="Oval 91">
              <a:extLst>
                <a:ext uri="{FF2B5EF4-FFF2-40B4-BE49-F238E27FC236}">
                  <a16:creationId xmlns:a16="http://schemas.microsoft.com/office/drawing/2014/main" id="{191250CA-3CEB-46F5-A34E-65C7100DDC92}"/>
                </a:ext>
              </a:extLst>
            </p:cNvPr>
            <p:cNvSpPr/>
            <p:nvPr/>
          </p:nvSpPr>
          <p:spPr bwMode="auto">
            <a:xfrm>
              <a:off x="8009334" y="5147858"/>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Oval 92">
              <a:extLst>
                <a:ext uri="{FF2B5EF4-FFF2-40B4-BE49-F238E27FC236}">
                  <a16:creationId xmlns:a16="http://schemas.microsoft.com/office/drawing/2014/main" id="{337A726E-E85A-46AD-B847-92D31AC30E09}"/>
                </a:ext>
              </a:extLst>
            </p:cNvPr>
            <p:cNvSpPr/>
            <p:nvPr/>
          </p:nvSpPr>
          <p:spPr bwMode="auto">
            <a:xfrm>
              <a:off x="8051454" y="5230598"/>
              <a:ext cx="90287" cy="90287"/>
            </a:xfrm>
            <a:prstGeom prst="ellipse">
              <a:avLst/>
            </a:prstGeom>
            <a:solidFill>
              <a:srgbClr val="0078D3">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Oval 93">
              <a:extLst>
                <a:ext uri="{FF2B5EF4-FFF2-40B4-BE49-F238E27FC236}">
                  <a16:creationId xmlns:a16="http://schemas.microsoft.com/office/drawing/2014/main" id="{3C0A2623-2E5A-4D3E-930B-B6D1B42A26F5}"/>
                </a:ext>
              </a:extLst>
            </p:cNvPr>
            <p:cNvSpPr/>
            <p:nvPr/>
          </p:nvSpPr>
          <p:spPr bwMode="auto">
            <a:xfrm>
              <a:off x="8075537" y="5254108"/>
              <a:ext cx="42120" cy="4212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125" name="Straight Connector 124">
            <a:extLst>
              <a:ext uri="{FF2B5EF4-FFF2-40B4-BE49-F238E27FC236}">
                <a16:creationId xmlns:a16="http://schemas.microsoft.com/office/drawing/2014/main" id="{96E33D43-F522-4854-9EAD-8C59271812BB}"/>
              </a:ext>
            </a:extLst>
          </p:cNvPr>
          <p:cNvCxnSpPr>
            <a:cxnSpLocks/>
          </p:cNvCxnSpPr>
          <p:nvPr/>
        </p:nvCxnSpPr>
        <p:spPr>
          <a:xfrm flipH="1">
            <a:off x="2203270" y="2626521"/>
            <a:ext cx="516399" cy="0"/>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27" name="TextBox 126">
            <a:extLst>
              <a:ext uri="{FF2B5EF4-FFF2-40B4-BE49-F238E27FC236}">
                <a16:creationId xmlns:a16="http://schemas.microsoft.com/office/drawing/2014/main" id="{165A4E8C-2578-4E58-BDB7-33C9FF22FAB6}"/>
              </a:ext>
            </a:extLst>
          </p:cNvPr>
          <p:cNvSpPr txBox="1"/>
          <p:nvPr/>
        </p:nvSpPr>
        <p:spPr>
          <a:xfrm>
            <a:off x="1323704" y="2535084"/>
            <a:ext cx="879566" cy="430887"/>
          </a:xfrm>
          <a:prstGeom prst="rect">
            <a:avLst/>
          </a:prstGeom>
          <a:noFill/>
        </p:spPr>
        <p:txBody>
          <a:bodyPr wrap="square" lIns="0" tIns="0" rIns="0" bIns="0" rtlCol="0">
            <a:spAutoFit/>
          </a:bodyPr>
          <a:lstStyle/>
          <a:p>
            <a:pPr algn="l"/>
            <a:r>
              <a:rPr lang="en-US" sz="1400" b="1">
                <a:solidFill>
                  <a:schemeClr val="accent4">
                    <a:lumMod val="50000"/>
                  </a:schemeClr>
                </a:solidFill>
              </a:rPr>
              <a:t>West US 2 (preview)</a:t>
            </a:r>
          </a:p>
        </p:txBody>
      </p:sp>
      <p:sp>
        <p:nvSpPr>
          <p:cNvPr id="129" name="TextBox 128">
            <a:extLst>
              <a:ext uri="{FF2B5EF4-FFF2-40B4-BE49-F238E27FC236}">
                <a16:creationId xmlns:a16="http://schemas.microsoft.com/office/drawing/2014/main" id="{4340309F-F1B5-4716-BD05-E436BCE3849D}"/>
              </a:ext>
            </a:extLst>
          </p:cNvPr>
          <p:cNvSpPr txBox="1"/>
          <p:nvPr/>
        </p:nvSpPr>
        <p:spPr>
          <a:xfrm>
            <a:off x="4013937" y="2810934"/>
            <a:ext cx="879566" cy="215444"/>
          </a:xfrm>
          <a:prstGeom prst="rect">
            <a:avLst/>
          </a:prstGeom>
          <a:noFill/>
        </p:spPr>
        <p:txBody>
          <a:bodyPr wrap="square" lIns="0" tIns="0" rIns="0" bIns="0" rtlCol="0">
            <a:spAutoFit/>
          </a:bodyPr>
          <a:lstStyle/>
          <a:p>
            <a:pPr algn="l"/>
            <a:r>
              <a:rPr lang="en-US" sz="1400" b="1">
                <a:solidFill>
                  <a:schemeClr val="accent4">
                    <a:lumMod val="50000"/>
                  </a:schemeClr>
                </a:solidFill>
              </a:rPr>
              <a:t>East US</a:t>
            </a:r>
          </a:p>
        </p:txBody>
      </p:sp>
      <p:sp>
        <p:nvSpPr>
          <p:cNvPr id="131" name="TextBox 130">
            <a:extLst>
              <a:ext uri="{FF2B5EF4-FFF2-40B4-BE49-F238E27FC236}">
                <a16:creationId xmlns:a16="http://schemas.microsoft.com/office/drawing/2014/main" id="{C3A20E33-C3DB-4A5E-8C8C-FE45B7B34BAC}"/>
              </a:ext>
            </a:extLst>
          </p:cNvPr>
          <p:cNvSpPr txBox="1"/>
          <p:nvPr/>
        </p:nvSpPr>
        <p:spPr>
          <a:xfrm>
            <a:off x="3892862" y="3077784"/>
            <a:ext cx="879566" cy="215444"/>
          </a:xfrm>
          <a:prstGeom prst="rect">
            <a:avLst/>
          </a:prstGeom>
          <a:noFill/>
        </p:spPr>
        <p:txBody>
          <a:bodyPr wrap="square" lIns="0" tIns="0" rIns="0" bIns="0" rtlCol="0">
            <a:spAutoFit/>
          </a:bodyPr>
          <a:lstStyle/>
          <a:p>
            <a:pPr algn="l"/>
            <a:r>
              <a:rPr lang="en-US" sz="1400" b="1">
                <a:solidFill>
                  <a:schemeClr val="accent4">
                    <a:lumMod val="50000"/>
                  </a:schemeClr>
                </a:solidFill>
              </a:rPr>
              <a:t>East US 2</a:t>
            </a:r>
          </a:p>
        </p:txBody>
      </p:sp>
      <p:sp>
        <p:nvSpPr>
          <p:cNvPr id="133" name="TextBox 132">
            <a:extLst>
              <a:ext uri="{FF2B5EF4-FFF2-40B4-BE49-F238E27FC236}">
                <a16:creationId xmlns:a16="http://schemas.microsoft.com/office/drawing/2014/main" id="{897DAD0B-7713-498C-9432-B7DD544143D6}"/>
              </a:ext>
            </a:extLst>
          </p:cNvPr>
          <p:cNvSpPr txBox="1"/>
          <p:nvPr/>
        </p:nvSpPr>
        <p:spPr>
          <a:xfrm>
            <a:off x="3124621" y="2248015"/>
            <a:ext cx="1249745" cy="215444"/>
          </a:xfrm>
          <a:prstGeom prst="rect">
            <a:avLst/>
          </a:prstGeom>
          <a:noFill/>
        </p:spPr>
        <p:txBody>
          <a:bodyPr wrap="square" lIns="0" tIns="0" rIns="0" bIns="0" rtlCol="0">
            <a:spAutoFit/>
          </a:bodyPr>
          <a:lstStyle/>
          <a:p>
            <a:pPr algn="l"/>
            <a:r>
              <a:rPr lang="en-US" sz="1400" b="1">
                <a:solidFill>
                  <a:schemeClr val="accent4">
                    <a:lumMod val="50000"/>
                  </a:schemeClr>
                </a:solidFill>
              </a:rPr>
              <a:t>Central US</a:t>
            </a:r>
          </a:p>
        </p:txBody>
      </p:sp>
      <p:cxnSp>
        <p:nvCxnSpPr>
          <p:cNvPr id="135" name="Straight Connector 134">
            <a:extLst>
              <a:ext uri="{FF2B5EF4-FFF2-40B4-BE49-F238E27FC236}">
                <a16:creationId xmlns:a16="http://schemas.microsoft.com/office/drawing/2014/main" id="{9A0684DD-1B6F-45DF-818B-A699B4376575}"/>
              </a:ext>
            </a:extLst>
          </p:cNvPr>
          <p:cNvCxnSpPr>
            <a:cxnSpLocks/>
            <a:stCxn id="129" idx="1"/>
          </p:cNvCxnSpPr>
          <p:nvPr/>
        </p:nvCxnSpPr>
        <p:spPr>
          <a:xfrm flipH="1" flipV="1">
            <a:off x="3778693" y="2909426"/>
            <a:ext cx="235244" cy="9230"/>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39" name="Straight Connector 138">
            <a:extLst>
              <a:ext uri="{FF2B5EF4-FFF2-40B4-BE49-F238E27FC236}">
                <a16:creationId xmlns:a16="http://schemas.microsoft.com/office/drawing/2014/main" id="{FCE7B06F-C0E7-447E-8C7A-2455338ABE0D}"/>
              </a:ext>
            </a:extLst>
          </p:cNvPr>
          <p:cNvCxnSpPr>
            <a:cxnSpLocks/>
            <a:stCxn id="131" idx="1"/>
          </p:cNvCxnSpPr>
          <p:nvPr/>
        </p:nvCxnSpPr>
        <p:spPr>
          <a:xfrm flipH="1" flipV="1">
            <a:off x="3631606" y="3059646"/>
            <a:ext cx="261256" cy="125860"/>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42" name="Straight Connector 141">
            <a:extLst>
              <a:ext uri="{FF2B5EF4-FFF2-40B4-BE49-F238E27FC236}">
                <a16:creationId xmlns:a16="http://schemas.microsoft.com/office/drawing/2014/main" id="{AEF10AE9-0606-4A51-BA1A-BB6C2ABEC951}"/>
              </a:ext>
            </a:extLst>
          </p:cNvPr>
          <p:cNvCxnSpPr>
            <a:cxnSpLocks/>
            <a:endCxn id="82" idx="4"/>
          </p:cNvCxnSpPr>
          <p:nvPr/>
        </p:nvCxnSpPr>
        <p:spPr>
          <a:xfrm flipH="1">
            <a:off x="3338879" y="2446967"/>
            <a:ext cx="80727" cy="313561"/>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45" name="Straight Connector 144">
            <a:extLst>
              <a:ext uri="{FF2B5EF4-FFF2-40B4-BE49-F238E27FC236}">
                <a16:creationId xmlns:a16="http://schemas.microsoft.com/office/drawing/2014/main" id="{7BEB1723-A887-4BDB-B39E-5E3CEA4E8E90}"/>
              </a:ext>
            </a:extLst>
          </p:cNvPr>
          <p:cNvCxnSpPr>
            <a:cxnSpLocks/>
          </p:cNvCxnSpPr>
          <p:nvPr/>
        </p:nvCxnSpPr>
        <p:spPr>
          <a:xfrm flipH="1" flipV="1">
            <a:off x="5059681" y="2337057"/>
            <a:ext cx="313492" cy="56694"/>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52" name="Straight Connector 151">
            <a:extLst>
              <a:ext uri="{FF2B5EF4-FFF2-40B4-BE49-F238E27FC236}">
                <a16:creationId xmlns:a16="http://schemas.microsoft.com/office/drawing/2014/main" id="{D8E97C9D-966D-4B73-BF72-4548EA0E48CE}"/>
              </a:ext>
            </a:extLst>
          </p:cNvPr>
          <p:cNvCxnSpPr>
            <a:cxnSpLocks/>
            <a:endCxn id="94" idx="4"/>
          </p:cNvCxnSpPr>
          <p:nvPr/>
        </p:nvCxnSpPr>
        <p:spPr>
          <a:xfrm flipV="1">
            <a:off x="5593861" y="2692161"/>
            <a:ext cx="0" cy="115281"/>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54" name="TextBox 153">
            <a:extLst>
              <a:ext uri="{FF2B5EF4-FFF2-40B4-BE49-F238E27FC236}">
                <a16:creationId xmlns:a16="http://schemas.microsoft.com/office/drawing/2014/main" id="{DE4510C3-55C4-4D1D-B8D4-EC4E2C94C31E}"/>
              </a:ext>
            </a:extLst>
          </p:cNvPr>
          <p:cNvSpPr txBox="1"/>
          <p:nvPr/>
        </p:nvSpPr>
        <p:spPr>
          <a:xfrm>
            <a:off x="5461758" y="2790076"/>
            <a:ext cx="1261260" cy="215444"/>
          </a:xfrm>
          <a:prstGeom prst="rect">
            <a:avLst/>
          </a:prstGeom>
          <a:noFill/>
        </p:spPr>
        <p:txBody>
          <a:bodyPr wrap="square" lIns="0" tIns="0" rIns="0" bIns="0" rtlCol="0">
            <a:spAutoFit/>
          </a:bodyPr>
          <a:lstStyle/>
          <a:p>
            <a:pPr algn="l"/>
            <a:r>
              <a:rPr lang="en-US" sz="1400" b="1">
                <a:solidFill>
                  <a:schemeClr val="accent4">
                    <a:lumMod val="50000"/>
                  </a:schemeClr>
                </a:solidFill>
              </a:rPr>
              <a:t>France Central</a:t>
            </a:r>
          </a:p>
        </p:txBody>
      </p:sp>
      <p:sp>
        <p:nvSpPr>
          <p:cNvPr id="156" name="TextBox 155">
            <a:extLst>
              <a:ext uri="{FF2B5EF4-FFF2-40B4-BE49-F238E27FC236}">
                <a16:creationId xmlns:a16="http://schemas.microsoft.com/office/drawing/2014/main" id="{5A86551A-B79B-462D-9C81-B94AC0D3F9F2}"/>
              </a:ext>
            </a:extLst>
          </p:cNvPr>
          <p:cNvSpPr txBox="1"/>
          <p:nvPr/>
        </p:nvSpPr>
        <p:spPr>
          <a:xfrm>
            <a:off x="6153231" y="2231754"/>
            <a:ext cx="1353110" cy="215444"/>
          </a:xfrm>
          <a:prstGeom prst="rect">
            <a:avLst/>
          </a:prstGeom>
          <a:noFill/>
        </p:spPr>
        <p:txBody>
          <a:bodyPr wrap="square" lIns="0" tIns="0" rIns="0" bIns="0" rtlCol="0">
            <a:spAutoFit/>
          </a:bodyPr>
          <a:lstStyle/>
          <a:p>
            <a:pPr algn="l"/>
            <a:r>
              <a:rPr lang="en-US" sz="1400" b="1">
                <a:solidFill>
                  <a:schemeClr val="accent4">
                    <a:lumMod val="50000"/>
                  </a:schemeClr>
                </a:solidFill>
              </a:rPr>
              <a:t>West Europe</a:t>
            </a:r>
          </a:p>
        </p:txBody>
      </p:sp>
      <p:sp>
        <p:nvSpPr>
          <p:cNvPr id="158" name="TextBox 157">
            <a:extLst>
              <a:ext uri="{FF2B5EF4-FFF2-40B4-BE49-F238E27FC236}">
                <a16:creationId xmlns:a16="http://schemas.microsoft.com/office/drawing/2014/main" id="{C7EE4E1F-FAB9-46AD-ADA8-E55C94292686}"/>
              </a:ext>
            </a:extLst>
          </p:cNvPr>
          <p:cNvSpPr txBox="1"/>
          <p:nvPr/>
        </p:nvSpPr>
        <p:spPr>
          <a:xfrm>
            <a:off x="4263358" y="2111104"/>
            <a:ext cx="1276436" cy="430887"/>
          </a:xfrm>
          <a:prstGeom prst="rect">
            <a:avLst/>
          </a:prstGeom>
          <a:noFill/>
        </p:spPr>
        <p:txBody>
          <a:bodyPr wrap="square" lIns="0" tIns="0" rIns="0" bIns="0" rtlCol="0">
            <a:spAutoFit/>
          </a:bodyPr>
          <a:lstStyle/>
          <a:p>
            <a:pPr algn="l"/>
            <a:r>
              <a:rPr lang="en-US" sz="1400" b="1">
                <a:solidFill>
                  <a:schemeClr val="accent4">
                    <a:lumMod val="50000"/>
                  </a:schemeClr>
                </a:solidFill>
              </a:rPr>
              <a:t>North Europe (preview)</a:t>
            </a:r>
          </a:p>
        </p:txBody>
      </p:sp>
      <p:sp>
        <p:nvSpPr>
          <p:cNvPr id="160" name="TextBox 159">
            <a:extLst>
              <a:ext uri="{FF2B5EF4-FFF2-40B4-BE49-F238E27FC236}">
                <a16:creationId xmlns:a16="http://schemas.microsoft.com/office/drawing/2014/main" id="{1524CEA6-ABA4-42BB-BCF0-0B1D06EBE9F7}"/>
              </a:ext>
            </a:extLst>
          </p:cNvPr>
          <p:cNvSpPr txBox="1"/>
          <p:nvPr/>
        </p:nvSpPr>
        <p:spPr>
          <a:xfrm>
            <a:off x="5547452" y="1907690"/>
            <a:ext cx="879566" cy="215444"/>
          </a:xfrm>
          <a:prstGeom prst="rect">
            <a:avLst/>
          </a:prstGeom>
          <a:noFill/>
        </p:spPr>
        <p:txBody>
          <a:bodyPr wrap="square" lIns="0" tIns="0" rIns="0" bIns="0" rtlCol="0">
            <a:spAutoFit/>
          </a:bodyPr>
          <a:lstStyle/>
          <a:p>
            <a:pPr algn="l"/>
            <a:r>
              <a:rPr lang="en-US" sz="1400" b="1">
                <a:solidFill>
                  <a:schemeClr val="accent4">
                    <a:lumMod val="50000"/>
                  </a:schemeClr>
                </a:solidFill>
              </a:rPr>
              <a:t>UK South</a:t>
            </a:r>
          </a:p>
        </p:txBody>
      </p:sp>
      <p:cxnSp>
        <p:nvCxnSpPr>
          <p:cNvPr id="169" name="Straight Connector 168">
            <a:extLst>
              <a:ext uri="{FF2B5EF4-FFF2-40B4-BE49-F238E27FC236}">
                <a16:creationId xmlns:a16="http://schemas.microsoft.com/office/drawing/2014/main" id="{6E6DCD9E-4171-4797-90FB-B94536F14357}"/>
              </a:ext>
            </a:extLst>
          </p:cNvPr>
          <p:cNvCxnSpPr>
            <a:cxnSpLocks/>
          </p:cNvCxnSpPr>
          <p:nvPr/>
        </p:nvCxnSpPr>
        <p:spPr>
          <a:xfrm flipV="1">
            <a:off x="5623722" y="2076617"/>
            <a:ext cx="122562" cy="343297"/>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74" name="Straight Connector 173">
            <a:extLst>
              <a:ext uri="{FF2B5EF4-FFF2-40B4-BE49-F238E27FC236}">
                <a16:creationId xmlns:a16="http://schemas.microsoft.com/office/drawing/2014/main" id="{BF60CD34-9708-4A70-824C-EC0193597D75}"/>
              </a:ext>
            </a:extLst>
          </p:cNvPr>
          <p:cNvCxnSpPr>
            <a:cxnSpLocks/>
            <a:stCxn id="156" idx="1"/>
          </p:cNvCxnSpPr>
          <p:nvPr/>
        </p:nvCxnSpPr>
        <p:spPr>
          <a:xfrm flipH="1">
            <a:off x="5974707" y="2339476"/>
            <a:ext cx="178523" cy="130282"/>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80" name="TextBox 179">
            <a:extLst>
              <a:ext uri="{FF2B5EF4-FFF2-40B4-BE49-F238E27FC236}">
                <a16:creationId xmlns:a16="http://schemas.microsoft.com/office/drawing/2014/main" id="{B92E81D7-7C46-4944-972F-15B1C812A363}"/>
              </a:ext>
            </a:extLst>
          </p:cNvPr>
          <p:cNvSpPr txBox="1"/>
          <p:nvPr/>
        </p:nvSpPr>
        <p:spPr>
          <a:xfrm>
            <a:off x="9092431" y="2958425"/>
            <a:ext cx="1249745" cy="215444"/>
          </a:xfrm>
          <a:prstGeom prst="rect">
            <a:avLst/>
          </a:prstGeom>
          <a:noFill/>
        </p:spPr>
        <p:txBody>
          <a:bodyPr wrap="square" lIns="0" tIns="0" rIns="0" bIns="0" rtlCol="0">
            <a:spAutoFit/>
          </a:bodyPr>
          <a:lstStyle/>
          <a:p>
            <a:pPr algn="l"/>
            <a:r>
              <a:rPr lang="en-US" sz="1400" b="1">
                <a:solidFill>
                  <a:schemeClr val="accent4">
                    <a:lumMod val="50000"/>
                  </a:schemeClr>
                </a:solidFill>
              </a:rPr>
              <a:t>Japan East</a:t>
            </a:r>
          </a:p>
        </p:txBody>
      </p:sp>
      <p:sp>
        <p:nvSpPr>
          <p:cNvPr id="182" name="TextBox 181">
            <a:extLst>
              <a:ext uri="{FF2B5EF4-FFF2-40B4-BE49-F238E27FC236}">
                <a16:creationId xmlns:a16="http://schemas.microsoft.com/office/drawing/2014/main" id="{82C59535-0E4F-4D46-AE41-6F6E855EDEA4}"/>
              </a:ext>
            </a:extLst>
          </p:cNvPr>
          <p:cNvSpPr txBox="1"/>
          <p:nvPr/>
        </p:nvSpPr>
        <p:spPr>
          <a:xfrm>
            <a:off x="8689312" y="3830954"/>
            <a:ext cx="1249745" cy="215444"/>
          </a:xfrm>
          <a:prstGeom prst="rect">
            <a:avLst/>
          </a:prstGeom>
          <a:noFill/>
        </p:spPr>
        <p:txBody>
          <a:bodyPr wrap="square" lIns="0" tIns="0" rIns="0" bIns="0" rtlCol="0">
            <a:spAutoFit/>
          </a:bodyPr>
          <a:lstStyle/>
          <a:p>
            <a:pPr algn="l"/>
            <a:r>
              <a:rPr lang="en-US" sz="1400" b="1">
                <a:solidFill>
                  <a:schemeClr val="accent4">
                    <a:lumMod val="50000"/>
                  </a:schemeClr>
                </a:solidFill>
              </a:rPr>
              <a:t>Southeast Asia</a:t>
            </a:r>
          </a:p>
        </p:txBody>
      </p:sp>
      <p:sp>
        <p:nvSpPr>
          <p:cNvPr id="184" name="TextBox 183">
            <a:extLst>
              <a:ext uri="{FF2B5EF4-FFF2-40B4-BE49-F238E27FC236}">
                <a16:creationId xmlns:a16="http://schemas.microsoft.com/office/drawing/2014/main" id="{52A30529-D0DA-4476-9EED-E6CC05810781}"/>
              </a:ext>
            </a:extLst>
          </p:cNvPr>
          <p:cNvSpPr txBox="1"/>
          <p:nvPr/>
        </p:nvSpPr>
        <p:spPr>
          <a:xfrm>
            <a:off x="9209730" y="4713740"/>
            <a:ext cx="1249745" cy="215444"/>
          </a:xfrm>
          <a:prstGeom prst="rect">
            <a:avLst/>
          </a:prstGeom>
          <a:noFill/>
        </p:spPr>
        <p:txBody>
          <a:bodyPr wrap="square" lIns="0" tIns="0" rIns="0" bIns="0" rtlCol="0">
            <a:spAutoFit/>
          </a:bodyPr>
          <a:lstStyle/>
          <a:p>
            <a:pPr algn="l"/>
            <a:r>
              <a:rPr lang="en-US" sz="1400" b="1">
                <a:solidFill>
                  <a:schemeClr val="accent4">
                    <a:lumMod val="50000"/>
                  </a:schemeClr>
                </a:solidFill>
              </a:rPr>
              <a:t>Australia East</a:t>
            </a:r>
          </a:p>
        </p:txBody>
      </p:sp>
      <p:cxnSp>
        <p:nvCxnSpPr>
          <p:cNvPr id="186" name="Straight Connector 185">
            <a:extLst>
              <a:ext uri="{FF2B5EF4-FFF2-40B4-BE49-F238E27FC236}">
                <a16:creationId xmlns:a16="http://schemas.microsoft.com/office/drawing/2014/main" id="{2176ABEA-47B5-4F43-89C7-675713C48F5D}"/>
              </a:ext>
            </a:extLst>
          </p:cNvPr>
          <p:cNvCxnSpPr>
            <a:cxnSpLocks/>
          </p:cNvCxnSpPr>
          <p:nvPr/>
        </p:nvCxnSpPr>
        <p:spPr>
          <a:xfrm flipH="1">
            <a:off x="8780971" y="3098038"/>
            <a:ext cx="258199" cy="0"/>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89" name="Straight Connector 188">
            <a:extLst>
              <a:ext uri="{FF2B5EF4-FFF2-40B4-BE49-F238E27FC236}">
                <a16:creationId xmlns:a16="http://schemas.microsoft.com/office/drawing/2014/main" id="{AE52DB76-8062-4783-9EDA-4D284938BF50}"/>
              </a:ext>
            </a:extLst>
          </p:cNvPr>
          <p:cNvCxnSpPr>
            <a:cxnSpLocks/>
            <a:stCxn id="182" idx="1"/>
          </p:cNvCxnSpPr>
          <p:nvPr/>
        </p:nvCxnSpPr>
        <p:spPr>
          <a:xfrm flipH="1">
            <a:off x="8246342" y="3938676"/>
            <a:ext cx="442970" cy="110316"/>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94" name="Straight Connector 193">
            <a:extLst>
              <a:ext uri="{FF2B5EF4-FFF2-40B4-BE49-F238E27FC236}">
                <a16:creationId xmlns:a16="http://schemas.microsoft.com/office/drawing/2014/main" id="{78BE7513-68B2-415E-954F-1C5D4410DEC5}"/>
              </a:ext>
            </a:extLst>
          </p:cNvPr>
          <p:cNvCxnSpPr>
            <a:cxnSpLocks/>
            <a:stCxn id="184" idx="1"/>
          </p:cNvCxnSpPr>
          <p:nvPr/>
        </p:nvCxnSpPr>
        <p:spPr>
          <a:xfrm flipH="1">
            <a:off x="8997194" y="4821462"/>
            <a:ext cx="212536" cy="62171"/>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203" name="TextBox 202">
            <a:extLst>
              <a:ext uri="{FF2B5EF4-FFF2-40B4-BE49-F238E27FC236}">
                <a16:creationId xmlns:a16="http://schemas.microsoft.com/office/drawing/2014/main" id="{34DA82E2-F5CB-4CDA-A6BE-0D4E2AE873CC}"/>
              </a:ext>
            </a:extLst>
          </p:cNvPr>
          <p:cNvSpPr txBox="1"/>
          <p:nvPr/>
        </p:nvSpPr>
        <p:spPr>
          <a:xfrm>
            <a:off x="226620" y="6115605"/>
            <a:ext cx="6603166" cy="646331"/>
          </a:xfrm>
          <a:prstGeom prst="rect">
            <a:avLst/>
          </a:prstGeom>
          <a:noFill/>
        </p:spPr>
        <p:txBody>
          <a:bodyPr wrap="square">
            <a:spAutoFit/>
          </a:bodyPr>
          <a:lstStyle/>
          <a:p>
            <a:r>
              <a:rPr lang="en-US" b="0" i="0" u="none" strike="noStrike">
                <a:solidFill>
                  <a:srgbClr val="171717"/>
                </a:solidFill>
                <a:effectLst/>
                <a:latin typeface="Segoe UI" panose="020B0502040204020203" pitchFamily="34" charset="0"/>
              </a:rPr>
              <a:t>For up to date information about the regions that support zone redundant databases, see </a:t>
            </a:r>
            <a:r>
              <a:rPr lang="en-US" b="1" i="0" u="sng">
                <a:effectLst/>
                <a:latin typeface="Segoe UI" panose="020B0502040204020203" pitchFamily="34" charset="0"/>
                <a:hlinkClick r:id="rId3"/>
              </a:rPr>
              <a:t>Services support by region</a:t>
            </a:r>
            <a:r>
              <a:rPr lang="en-US" b="0" i="0" u="none" strike="noStrike">
                <a:solidFill>
                  <a:srgbClr val="171717"/>
                </a:solidFill>
                <a:effectLst/>
                <a:latin typeface="Segoe UI" panose="020B0502040204020203" pitchFamily="34" charset="0"/>
              </a:rPr>
              <a:t>.</a:t>
            </a:r>
            <a:endParaRPr lang="en-US"/>
          </a:p>
        </p:txBody>
      </p:sp>
    </p:spTree>
    <p:extLst>
      <p:ext uri="{BB962C8B-B14F-4D97-AF65-F5344CB8AC3E}">
        <p14:creationId xmlns:p14="http://schemas.microsoft.com/office/powerpoint/2010/main" val="3041462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7CCE-306F-4734-B08F-19CF710442FA}"/>
              </a:ext>
            </a:extLst>
          </p:cNvPr>
          <p:cNvSpPr>
            <a:spLocks noGrp="1"/>
          </p:cNvSpPr>
          <p:nvPr>
            <p:ph type="title"/>
          </p:nvPr>
        </p:nvSpPr>
        <p:spPr>
          <a:xfrm>
            <a:off x="161543" y="98141"/>
            <a:ext cx="11018520" cy="553998"/>
          </a:xfrm>
        </p:spPr>
        <p:txBody>
          <a:bodyPr/>
          <a:lstStyle/>
          <a:p>
            <a:r>
              <a:rPr lang="en-US" dirty="0">
                <a:solidFill>
                  <a:schemeClr val="tx1"/>
                </a:solidFill>
              </a:rPr>
              <a:t>Zone Redundancy and Geo-replication</a:t>
            </a:r>
          </a:p>
        </p:txBody>
      </p:sp>
      <p:pic>
        <p:nvPicPr>
          <p:cNvPr id="74" name="Picture 73">
            <a:extLst>
              <a:ext uri="{FF2B5EF4-FFF2-40B4-BE49-F238E27FC236}">
                <a16:creationId xmlns:a16="http://schemas.microsoft.com/office/drawing/2014/main" id="{7979BD34-A240-458B-9AE0-265A4A389AE9}"/>
              </a:ext>
            </a:extLst>
          </p:cNvPr>
          <p:cNvPicPr>
            <a:picLocks noChangeAspect="1"/>
          </p:cNvPicPr>
          <p:nvPr/>
        </p:nvPicPr>
        <p:blipFill>
          <a:blip r:embed="rId3"/>
          <a:stretch>
            <a:fillRect/>
          </a:stretch>
        </p:blipFill>
        <p:spPr>
          <a:xfrm>
            <a:off x="3520378" y="800185"/>
            <a:ext cx="8952521" cy="5861872"/>
          </a:xfrm>
          <a:prstGeom prst="rect">
            <a:avLst/>
          </a:prstGeom>
        </p:spPr>
      </p:pic>
      <p:sp>
        <p:nvSpPr>
          <p:cNvPr id="76" name="TextBox 75">
            <a:extLst>
              <a:ext uri="{FF2B5EF4-FFF2-40B4-BE49-F238E27FC236}">
                <a16:creationId xmlns:a16="http://schemas.microsoft.com/office/drawing/2014/main" id="{5FFBBACD-35A7-4F72-AD0C-19C22136AF60}"/>
              </a:ext>
            </a:extLst>
          </p:cNvPr>
          <p:cNvSpPr txBox="1"/>
          <p:nvPr/>
        </p:nvSpPr>
        <p:spPr>
          <a:xfrm>
            <a:off x="708368" y="1954240"/>
            <a:ext cx="3064559"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accent3"/>
                </a:solidFill>
              </a:rPr>
              <a:t>Zone redundancy should be enabled for all production databases</a:t>
            </a:r>
          </a:p>
          <a:p>
            <a:pPr algn="l"/>
            <a:endParaRPr lang="en-US" sz="2000" dirty="0">
              <a:solidFill>
                <a:schemeClr val="accent3"/>
              </a:solidFill>
            </a:endParaRPr>
          </a:p>
        </p:txBody>
      </p:sp>
      <p:sp>
        <p:nvSpPr>
          <p:cNvPr id="6" name="TextBox 5">
            <a:extLst>
              <a:ext uri="{FF2B5EF4-FFF2-40B4-BE49-F238E27FC236}">
                <a16:creationId xmlns:a16="http://schemas.microsoft.com/office/drawing/2014/main" id="{0F080415-7AC9-4748-B88D-5FA740ADE620}"/>
              </a:ext>
            </a:extLst>
          </p:cNvPr>
          <p:cNvSpPr txBox="1"/>
          <p:nvPr/>
        </p:nvSpPr>
        <p:spPr>
          <a:xfrm>
            <a:off x="628649" y="3594895"/>
            <a:ext cx="3144278" cy="1292662"/>
          </a:xfrm>
          <a:prstGeom prst="rect">
            <a:avLst/>
          </a:prstGeom>
          <a:noFill/>
        </p:spPr>
        <p:txBody>
          <a:bodyPr wrap="square">
            <a:spAutoFit/>
          </a:bodyPr>
          <a:lstStyle/>
          <a:p>
            <a:pPr marL="342900" indent="-342900" algn="l">
              <a:buFont typeface="Arial" panose="020B0604020202020204" pitchFamily="34" charset="0"/>
              <a:buChar char="•"/>
            </a:pPr>
            <a:r>
              <a:rPr lang="en-US" sz="2000" dirty="0">
                <a:solidFill>
                  <a:schemeClr val="accent3"/>
                </a:solidFill>
              </a:rPr>
              <a:t>Geo-replication should be enabled for more critical databases</a:t>
            </a:r>
          </a:p>
          <a:p>
            <a:pPr algn="l"/>
            <a:endParaRPr lang="en-US" sz="1800" dirty="0">
              <a:solidFill>
                <a:schemeClr val="accent3"/>
              </a:solidFill>
            </a:endParaRPr>
          </a:p>
        </p:txBody>
      </p:sp>
      <p:sp>
        <p:nvSpPr>
          <p:cNvPr id="8" name="TextBox 7">
            <a:extLst>
              <a:ext uri="{FF2B5EF4-FFF2-40B4-BE49-F238E27FC236}">
                <a16:creationId xmlns:a16="http://schemas.microsoft.com/office/drawing/2014/main" id="{F3B65D20-CDEC-4463-8986-C57E839BEF9D}"/>
              </a:ext>
            </a:extLst>
          </p:cNvPr>
          <p:cNvSpPr txBox="1"/>
          <p:nvPr/>
        </p:nvSpPr>
        <p:spPr>
          <a:xfrm>
            <a:off x="628649" y="4943511"/>
            <a:ext cx="3626637" cy="1323439"/>
          </a:xfrm>
          <a:prstGeom prst="rect">
            <a:avLst/>
          </a:prstGeom>
          <a:noFill/>
        </p:spPr>
        <p:txBody>
          <a:bodyPr wrap="square">
            <a:spAutoFit/>
          </a:bodyPr>
          <a:lstStyle/>
          <a:p>
            <a:pPr marL="342900" indent="-342900" algn="l">
              <a:buFont typeface="Arial" panose="020B0604020202020204" pitchFamily="34" charset="0"/>
              <a:buChar char="•"/>
            </a:pPr>
            <a:r>
              <a:rPr lang="en-US" sz="2000" dirty="0">
                <a:solidFill>
                  <a:schemeClr val="accent3"/>
                </a:solidFill>
              </a:rPr>
              <a:t>Tier 1 apps should use a combination of Zone Redundancy and Geo-replication</a:t>
            </a:r>
          </a:p>
        </p:txBody>
      </p:sp>
    </p:spTree>
    <p:extLst>
      <p:ext uri="{BB962C8B-B14F-4D97-AF65-F5344CB8AC3E}">
        <p14:creationId xmlns:p14="http://schemas.microsoft.com/office/powerpoint/2010/main" val="2228167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B287-E111-4C9D-BC28-26B900124FE2}"/>
              </a:ext>
            </a:extLst>
          </p:cNvPr>
          <p:cNvSpPr>
            <a:spLocks noGrp="1"/>
          </p:cNvSpPr>
          <p:nvPr>
            <p:ph type="title"/>
          </p:nvPr>
        </p:nvSpPr>
        <p:spPr>
          <a:xfrm>
            <a:off x="733262" y="887405"/>
            <a:ext cx="9144000" cy="1218795"/>
          </a:xfrm>
        </p:spPr>
        <p:txBody>
          <a:bodyPr/>
          <a:lstStyle/>
          <a:p>
            <a:r>
              <a:rPr lang="en-US" sz="4400" dirty="0"/>
              <a:t>Agenda</a:t>
            </a:r>
            <a:br>
              <a:rPr lang="en-US" sz="4400" dirty="0"/>
            </a:br>
            <a:endParaRPr lang="en-US" sz="4400" dirty="0"/>
          </a:p>
        </p:txBody>
      </p:sp>
      <p:sp>
        <p:nvSpPr>
          <p:cNvPr id="3" name="TextBox 2">
            <a:extLst>
              <a:ext uri="{FF2B5EF4-FFF2-40B4-BE49-F238E27FC236}">
                <a16:creationId xmlns:a16="http://schemas.microsoft.com/office/drawing/2014/main" id="{51288F49-4185-4DBC-AB42-3FB3D4524DB1}"/>
              </a:ext>
            </a:extLst>
          </p:cNvPr>
          <p:cNvSpPr txBox="1"/>
          <p:nvPr/>
        </p:nvSpPr>
        <p:spPr>
          <a:xfrm>
            <a:off x="1325445" y="2106200"/>
            <a:ext cx="6529687" cy="2154436"/>
          </a:xfrm>
          <a:prstGeom prst="rect">
            <a:avLst/>
          </a:prstGeom>
          <a:noFill/>
        </p:spPr>
        <p:txBody>
          <a:bodyPr wrap="square" lIns="0" tIns="0" rIns="0" bIns="0" rtlCol="0">
            <a:spAutoFit/>
          </a:bodyPr>
          <a:lstStyle/>
          <a:p>
            <a:pPr algn="l"/>
            <a:r>
              <a:rPr lang="en-US" sz="2800" dirty="0">
                <a:solidFill>
                  <a:schemeClr val="accent2">
                    <a:lumMod val="60000"/>
                    <a:lumOff val="40000"/>
                  </a:schemeClr>
                </a:solidFill>
                <a:latin typeface="+mj-lt"/>
              </a:rPr>
              <a:t>HA concepts</a:t>
            </a:r>
          </a:p>
          <a:p>
            <a:pPr algn="l"/>
            <a:r>
              <a:rPr lang="en-US" sz="2800" dirty="0">
                <a:solidFill>
                  <a:schemeClr val="accent2">
                    <a:lumMod val="60000"/>
                    <a:lumOff val="40000"/>
                  </a:schemeClr>
                </a:solidFill>
                <a:latin typeface="+mj-lt"/>
              </a:rPr>
              <a:t>History of HA through SQL Server</a:t>
            </a:r>
          </a:p>
          <a:p>
            <a:pPr algn="l"/>
            <a:r>
              <a:rPr lang="en-US" sz="2800" dirty="0">
                <a:solidFill>
                  <a:schemeClr val="accent2">
                    <a:lumMod val="60000"/>
                    <a:lumOff val="40000"/>
                  </a:schemeClr>
                </a:solidFill>
                <a:latin typeface="+mj-lt"/>
              </a:rPr>
              <a:t>Azure SQL High Availability</a:t>
            </a:r>
          </a:p>
          <a:p>
            <a:pPr algn="l"/>
            <a:r>
              <a:rPr lang="en-US" sz="2800" dirty="0">
                <a:solidFill>
                  <a:schemeClr val="accent2">
                    <a:lumMod val="60000"/>
                    <a:lumOff val="40000"/>
                  </a:schemeClr>
                </a:solidFill>
                <a:latin typeface="+mj-lt"/>
              </a:rPr>
              <a:t>Zone Redundancy </a:t>
            </a:r>
          </a:p>
          <a:p>
            <a:pPr algn="l"/>
            <a:r>
              <a:rPr lang="en-US" sz="2800" dirty="0">
                <a:solidFill>
                  <a:schemeClr val="accent2">
                    <a:lumMod val="60000"/>
                    <a:lumOff val="40000"/>
                  </a:schemeClr>
                </a:solidFill>
                <a:latin typeface="+mj-lt"/>
              </a:rPr>
              <a:t>Summary</a:t>
            </a:r>
          </a:p>
        </p:txBody>
      </p:sp>
    </p:spTree>
    <p:extLst>
      <p:ext uri="{BB962C8B-B14F-4D97-AF65-F5344CB8AC3E}">
        <p14:creationId xmlns:p14="http://schemas.microsoft.com/office/powerpoint/2010/main" val="8333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group of palm trees on a beach near a body of water&#10;&#10;Description automatically generated">
            <a:extLst>
              <a:ext uri="{FF2B5EF4-FFF2-40B4-BE49-F238E27FC236}">
                <a16:creationId xmlns:a16="http://schemas.microsoft.com/office/drawing/2014/main" id="{DE73F3BC-B92A-4243-A6A8-B8C02CBA7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89" y="108751"/>
            <a:ext cx="11958221" cy="6640497"/>
          </a:xfrm>
          <a:prstGeom prst="rect">
            <a:avLst/>
          </a:prstGeom>
        </p:spPr>
      </p:pic>
      <p:sp>
        <p:nvSpPr>
          <p:cNvPr id="2" name="Rectangle 1">
            <a:extLst>
              <a:ext uri="{FF2B5EF4-FFF2-40B4-BE49-F238E27FC236}">
                <a16:creationId xmlns:a16="http://schemas.microsoft.com/office/drawing/2014/main" id="{C0AFA0C1-F956-479B-B1C0-8FA0075D246E}"/>
              </a:ext>
            </a:extLst>
          </p:cNvPr>
          <p:cNvSpPr/>
          <p:nvPr/>
        </p:nvSpPr>
        <p:spPr>
          <a:xfrm rot="20984447">
            <a:off x="177012" y="1729344"/>
            <a:ext cx="11501623" cy="2646878"/>
          </a:xfrm>
          <a:prstGeom prst="rect">
            <a:avLst/>
          </a:prstGeom>
          <a:noFill/>
          <a:ln w="76200">
            <a:solidFill>
              <a:schemeClr val="tx1"/>
            </a:solidFill>
          </a:ln>
          <a:effectLst>
            <a:outerShdw blurRad="50800" dist="50800" dir="5400000" sx="156000" sy="156000" algn="ctr" rotWithShape="0">
              <a:srgbClr val="8E753B"/>
            </a:outerShdw>
            <a:softEdge rad="114300"/>
          </a:effectLst>
        </p:spPr>
        <p:txBody>
          <a:bodyPr wrap="square" lIns="91440" tIns="45720" rIns="91440" bIns="45720">
            <a:spAutoFit/>
          </a:bodyPr>
          <a:lstStyle/>
          <a:p>
            <a:pPr algn="ctr"/>
            <a:r>
              <a:rPr lang="en-US" sz="16600" b="1" dirty="0">
                <a:ln w="12700">
                  <a:noFill/>
                  <a:prstDash val="solid"/>
                </a:ln>
                <a:solidFill>
                  <a:schemeClr val="tx2">
                    <a:lumMod val="20000"/>
                    <a:lumOff val="80000"/>
                  </a:schemeClr>
                </a:solidFill>
                <a:effectLst>
                  <a:outerShdw blurRad="12700" dist="38100" dir="2700000" sx="101000" sy="101000" algn="tl" rotWithShape="0">
                    <a:srgbClr val="517983"/>
                  </a:outerShdw>
                </a:effectLst>
                <a:latin typeface="Eras Bold ITC" panose="020B0907030504020204" pitchFamily="34" charset="0"/>
                <a:ea typeface="STHupo" panose="02010800040101010101" pitchFamily="2" charset="-122"/>
                <a:cs typeface="Posterama" panose="020B0504020200020000" pitchFamily="34" charset="0"/>
              </a:rPr>
              <a:t>Summary</a:t>
            </a:r>
          </a:p>
        </p:txBody>
      </p:sp>
      <p:sp>
        <p:nvSpPr>
          <p:cNvPr id="4" name="Rectangle 3">
            <a:extLst>
              <a:ext uri="{FF2B5EF4-FFF2-40B4-BE49-F238E27FC236}">
                <a16:creationId xmlns:a16="http://schemas.microsoft.com/office/drawing/2014/main" id="{B1192977-A8E0-4D54-B5B4-627650E97AF7}"/>
              </a:ext>
            </a:extLst>
          </p:cNvPr>
          <p:cNvSpPr/>
          <p:nvPr/>
        </p:nvSpPr>
        <p:spPr>
          <a:xfrm rot="20936763">
            <a:off x="2872774" y="4077210"/>
            <a:ext cx="6110099" cy="923330"/>
          </a:xfrm>
          <a:prstGeom prst="rect">
            <a:avLst/>
          </a:prstGeom>
          <a:noFill/>
        </p:spPr>
        <p:txBody>
          <a:bodyPr wrap="square" lIns="91440" tIns="45720" rIns="91440" bIns="45720">
            <a:prstTxWarp prst="textWave2">
              <a:avLst/>
            </a:prstTxWarp>
            <a:spAutoFit/>
          </a:bodyPr>
          <a:lstStyle/>
          <a:p>
            <a:pPr algn="ctr"/>
            <a:r>
              <a:rPr lang="en-US" sz="5400" b="0" cap="none" spc="0" dirty="0">
                <a:ln w="0">
                  <a:noFill/>
                </a:ln>
                <a:solidFill>
                  <a:schemeClr val="bg2">
                    <a:lumMod val="95000"/>
                  </a:schemeClr>
                </a:solidFill>
                <a:effectLst>
                  <a:outerShdw blurRad="38100" dist="19050" dir="2700000" algn="tl" rotWithShape="0">
                    <a:schemeClr val="dk1">
                      <a:alpha val="40000"/>
                    </a:schemeClr>
                  </a:outerShdw>
                </a:effectLst>
                <a:latin typeface="Brush Script MT" panose="03060802040406070304" pitchFamily="66" charset="0"/>
              </a:rPr>
              <a:t>Thanks for visiting!</a:t>
            </a:r>
          </a:p>
        </p:txBody>
      </p:sp>
    </p:spTree>
    <p:extLst>
      <p:ext uri="{BB962C8B-B14F-4D97-AF65-F5344CB8AC3E}">
        <p14:creationId xmlns:p14="http://schemas.microsoft.com/office/powerpoint/2010/main" val="320289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9784866"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solidFill>
                  <a:srgbClr val="000000"/>
                </a:solidFill>
                <a:latin typeface="Segoe UI Semibold"/>
              </a:rPr>
              <a:t>What we learned today</a:t>
            </a:r>
          </a:p>
        </p:txBody>
      </p:sp>
      <p:sp>
        <p:nvSpPr>
          <p:cNvPr id="21" name="Oval 20">
            <a:extLst>
              <a:ext uri="{FF2B5EF4-FFF2-40B4-BE49-F238E27FC236}">
                <a16:creationId xmlns:a16="http://schemas.microsoft.com/office/drawing/2014/main" id="{359A886F-73F0-456A-A8E6-A9DFF185BD29}"/>
              </a:ext>
            </a:extLst>
          </p:cNvPr>
          <p:cNvSpPr/>
          <p:nvPr/>
        </p:nvSpPr>
        <p:spPr bwMode="auto">
          <a:xfrm>
            <a:off x="3632547" y="1810690"/>
            <a:ext cx="2093362" cy="1713954"/>
          </a:xfrm>
          <a:prstGeom prst="ellipse">
            <a:avLst/>
          </a:prstGeom>
          <a:solidFill>
            <a:schemeClr val="bg1">
              <a:lumMod val="8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7BF8FECE-12E5-4261-9C32-358C195A7CA7}"/>
              </a:ext>
            </a:extLst>
          </p:cNvPr>
          <p:cNvSpPr/>
          <p:nvPr/>
        </p:nvSpPr>
        <p:spPr bwMode="auto">
          <a:xfrm>
            <a:off x="6477746" y="1853242"/>
            <a:ext cx="2093362" cy="1713954"/>
          </a:xfrm>
          <a:prstGeom prst="ellipse">
            <a:avLst/>
          </a:prstGeom>
          <a:solidFill>
            <a:schemeClr val="bg1">
              <a:lumMod val="8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DCDF0294-0338-4E4A-8AA7-5DF3558A283C}"/>
              </a:ext>
            </a:extLst>
          </p:cNvPr>
          <p:cNvSpPr/>
          <p:nvPr/>
        </p:nvSpPr>
        <p:spPr bwMode="auto">
          <a:xfrm>
            <a:off x="9201726" y="1808735"/>
            <a:ext cx="2093362" cy="1713954"/>
          </a:xfrm>
          <a:prstGeom prst="ellipse">
            <a:avLst/>
          </a:prstGeom>
          <a:solidFill>
            <a:schemeClr val="bg1">
              <a:lumMod val="8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Text Placeholder 2">
            <a:extLst>
              <a:ext uri="{FF2B5EF4-FFF2-40B4-BE49-F238E27FC236}">
                <a16:creationId xmlns:a16="http://schemas.microsoft.com/office/drawing/2014/main" id="{355D4B9D-0941-4714-81BF-DD370E95EFC2}"/>
              </a:ext>
            </a:extLst>
          </p:cNvPr>
          <p:cNvSpPr txBox="1">
            <a:spLocks/>
          </p:cNvSpPr>
          <p:nvPr/>
        </p:nvSpPr>
        <p:spPr>
          <a:xfrm>
            <a:off x="891912" y="3890719"/>
            <a:ext cx="2171729" cy="489365"/>
          </a:xfrm>
          <a:prstGeom prst="rect">
            <a:avLst/>
          </a:prstGeom>
        </p:spPr>
        <p:txBody>
          <a:bodyPr vert="horz" wrap="square" lIns="146304" tIns="91440" rIns="146304" bIns="91440" rtlCol="0" anchor="ctr">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Font typeface="Arial" pitchFamily="34" charset="0"/>
              <a:buNone/>
              <a:defRPr/>
            </a:pPr>
            <a:endParaRPr lang="en-US" sz="2200" dirty="0">
              <a:solidFill>
                <a:schemeClr val="accent1">
                  <a:lumMod val="50000"/>
                </a:schemeClr>
              </a:solidFill>
              <a:latin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535605A2-5607-4B17-952B-B79ECB634282}"/>
              </a:ext>
            </a:extLst>
          </p:cNvPr>
          <p:cNvSpPr/>
          <p:nvPr/>
        </p:nvSpPr>
        <p:spPr bwMode="auto">
          <a:xfrm>
            <a:off x="979965" y="1853239"/>
            <a:ext cx="2093362" cy="1713954"/>
          </a:xfrm>
          <a:prstGeom prst="ellipse">
            <a:avLst/>
          </a:prstGeom>
          <a:solidFill>
            <a:schemeClr val="bg1">
              <a:lumMod val="8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DBE2E950-8F7C-4DF3-A483-E8A1A60648D7}"/>
              </a:ext>
            </a:extLst>
          </p:cNvPr>
          <p:cNvSpPr txBox="1"/>
          <p:nvPr/>
        </p:nvSpPr>
        <p:spPr>
          <a:xfrm>
            <a:off x="1339359" y="3719902"/>
            <a:ext cx="1412950" cy="830997"/>
          </a:xfrm>
          <a:prstGeom prst="rect">
            <a:avLst/>
          </a:prstGeom>
          <a:noFill/>
        </p:spPr>
        <p:txBody>
          <a:bodyPr wrap="square">
            <a:spAutoFit/>
          </a:bodyPr>
          <a:lstStyle/>
          <a:p>
            <a:pPr algn="ctr"/>
            <a:r>
              <a:rPr lang="en-US" sz="2400" dirty="0">
                <a:latin typeface="+mj-lt"/>
              </a:rPr>
              <a:t>HA is crucial</a:t>
            </a:r>
          </a:p>
        </p:txBody>
      </p:sp>
      <p:pic>
        <p:nvPicPr>
          <p:cNvPr id="4" name="Graphic 3" descr="Comment Important">
            <a:extLst>
              <a:ext uri="{FF2B5EF4-FFF2-40B4-BE49-F238E27FC236}">
                <a16:creationId xmlns:a16="http://schemas.microsoft.com/office/drawing/2014/main" id="{4EF8DBB2-2C21-4A68-BCA3-949BBE5357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7931" y="1992777"/>
            <a:ext cx="1555807" cy="1555807"/>
          </a:xfrm>
          <a:prstGeom prst="rect">
            <a:avLst/>
          </a:prstGeom>
        </p:spPr>
      </p:pic>
      <p:sp>
        <p:nvSpPr>
          <p:cNvPr id="50" name="TextBox 49">
            <a:extLst>
              <a:ext uri="{FF2B5EF4-FFF2-40B4-BE49-F238E27FC236}">
                <a16:creationId xmlns:a16="http://schemas.microsoft.com/office/drawing/2014/main" id="{A78CD56C-8F21-458E-A38D-63FA7CDB9642}"/>
              </a:ext>
            </a:extLst>
          </p:cNvPr>
          <p:cNvSpPr txBox="1"/>
          <p:nvPr/>
        </p:nvSpPr>
        <p:spPr>
          <a:xfrm>
            <a:off x="3602661" y="3569242"/>
            <a:ext cx="2171729" cy="1754326"/>
          </a:xfrm>
          <a:prstGeom prst="rect">
            <a:avLst/>
          </a:prstGeom>
          <a:noFill/>
        </p:spPr>
        <p:txBody>
          <a:bodyPr wrap="square">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HA has significantly matured over the last 30 years</a:t>
            </a:r>
          </a:p>
        </p:txBody>
      </p:sp>
      <p:sp>
        <p:nvSpPr>
          <p:cNvPr id="53" name="TextBox 52">
            <a:extLst>
              <a:ext uri="{FF2B5EF4-FFF2-40B4-BE49-F238E27FC236}">
                <a16:creationId xmlns:a16="http://schemas.microsoft.com/office/drawing/2014/main" id="{3D713764-2F79-44C3-9D0C-E207CBCEA9AE}"/>
              </a:ext>
            </a:extLst>
          </p:cNvPr>
          <p:cNvSpPr txBox="1"/>
          <p:nvPr/>
        </p:nvSpPr>
        <p:spPr>
          <a:xfrm>
            <a:off x="6230910" y="3608880"/>
            <a:ext cx="2441523" cy="1421928"/>
          </a:xfrm>
          <a:prstGeom prst="rect">
            <a:avLst/>
          </a:prstGeom>
          <a:noFill/>
        </p:spPr>
        <p:txBody>
          <a:bodyPr wrap="square">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Azure SQL offers built-in industry leading HA</a:t>
            </a:r>
          </a:p>
        </p:txBody>
      </p:sp>
      <p:grpSp>
        <p:nvGrpSpPr>
          <p:cNvPr id="54" name="Group 53">
            <a:extLst>
              <a:ext uri="{FF2B5EF4-FFF2-40B4-BE49-F238E27FC236}">
                <a16:creationId xmlns:a16="http://schemas.microsoft.com/office/drawing/2014/main" id="{CD2E5EC7-3EAA-4D9C-98C5-105D64C40D51}"/>
              </a:ext>
            </a:extLst>
          </p:cNvPr>
          <p:cNvGrpSpPr/>
          <p:nvPr/>
        </p:nvGrpSpPr>
        <p:grpSpPr>
          <a:xfrm>
            <a:off x="6978305" y="2171038"/>
            <a:ext cx="1176343" cy="984390"/>
            <a:chOff x="1902289" y="1698441"/>
            <a:chExt cx="578998" cy="585981"/>
          </a:xfrm>
        </p:grpSpPr>
        <p:grpSp>
          <p:nvGrpSpPr>
            <p:cNvPr id="55" name="Group 57" descr="SQL storage">
              <a:extLst>
                <a:ext uri="{FF2B5EF4-FFF2-40B4-BE49-F238E27FC236}">
                  <a16:creationId xmlns:a16="http://schemas.microsoft.com/office/drawing/2014/main" id="{27A84D6F-7CA0-4288-9745-C6B6F5546D89}"/>
                </a:ext>
              </a:extLst>
            </p:cNvPr>
            <p:cNvGrpSpPr>
              <a:grpSpLocks noChangeAspect="1"/>
            </p:cNvGrpSpPr>
            <p:nvPr/>
          </p:nvGrpSpPr>
          <p:grpSpPr bwMode="auto">
            <a:xfrm>
              <a:off x="1902289" y="1698441"/>
              <a:ext cx="391805" cy="519699"/>
              <a:chOff x="4014" y="1361"/>
              <a:chExt cx="193" cy="256"/>
            </a:xfrm>
          </p:grpSpPr>
          <p:sp>
            <p:nvSpPr>
              <p:cNvPr id="58" name="AutoShape 56">
                <a:extLst>
                  <a:ext uri="{FF2B5EF4-FFF2-40B4-BE49-F238E27FC236}">
                    <a16:creationId xmlns:a16="http://schemas.microsoft.com/office/drawing/2014/main" id="{86771701-B21F-4125-B389-BD64FF62312E}"/>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8">
                <a:extLst>
                  <a:ext uri="{FF2B5EF4-FFF2-40B4-BE49-F238E27FC236}">
                    <a16:creationId xmlns:a16="http://schemas.microsoft.com/office/drawing/2014/main" id="{4B46F21D-6B64-4CCE-AAE7-FEC7507FEE1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9">
                <a:extLst>
                  <a:ext uri="{FF2B5EF4-FFF2-40B4-BE49-F238E27FC236}">
                    <a16:creationId xmlns:a16="http://schemas.microsoft.com/office/drawing/2014/main" id="{91CD2779-0E3E-414D-9359-B3A424F13067}"/>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0">
                <a:extLst>
                  <a:ext uri="{FF2B5EF4-FFF2-40B4-BE49-F238E27FC236}">
                    <a16:creationId xmlns:a16="http://schemas.microsoft.com/office/drawing/2014/main" id="{4B73F689-7AC1-4C33-9BB6-2306F4B07453}"/>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1">
                <a:extLst>
                  <a:ext uri="{FF2B5EF4-FFF2-40B4-BE49-F238E27FC236}">
                    <a16:creationId xmlns:a16="http://schemas.microsoft.com/office/drawing/2014/main" id="{920BE64A-B0E2-4CE0-A394-8BE2DAB8384B}"/>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2">
                <a:extLst>
                  <a:ext uri="{FF2B5EF4-FFF2-40B4-BE49-F238E27FC236}">
                    <a16:creationId xmlns:a16="http://schemas.microsoft.com/office/drawing/2014/main" id="{B7093512-EE9B-4BE2-A0DE-414200AF0A43}"/>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3">
                <a:extLst>
                  <a:ext uri="{FF2B5EF4-FFF2-40B4-BE49-F238E27FC236}">
                    <a16:creationId xmlns:a16="http://schemas.microsoft.com/office/drawing/2014/main" id="{CBE57772-5E00-4A2F-9850-A715245B1F23}"/>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46">
              <a:extLst>
                <a:ext uri="{FF2B5EF4-FFF2-40B4-BE49-F238E27FC236}">
                  <a16:creationId xmlns:a16="http://schemas.microsoft.com/office/drawing/2014/main" id="{996F8D65-AB7C-48C6-A18C-8EB859C42C3F}"/>
                </a:ext>
              </a:extLst>
            </p:cNvPr>
            <p:cNvSpPr>
              <a:spLocks noChangeAspect="1"/>
            </p:cNvSpPr>
            <p:nvPr/>
          </p:nvSpPr>
          <p:spPr bwMode="auto">
            <a:xfrm>
              <a:off x="2096543" y="2040760"/>
              <a:ext cx="384744" cy="2436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5"/>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78D7"/>
                </a:solidFill>
                <a:effectLst/>
                <a:uLnTx/>
                <a:uFillTx/>
                <a:latin typeface="Segoe UI" panose="020B0502040204020203" pitchFamily="34" charset="0"/>
                <a:ea typeface="Segoe UI" pitchFamily="34" charset="0"/>
                <a:cs typeface="Segoe UI" panose="020B0502040204020203" pitchFamily="34" charset="0"/>
              </a:endParaRPr>
            </a:p>
          </p:txBody>
        </p:sp>
      </p:grpSp>
      <p:sp>
        <p:nvSpPr>
          <p:cNvPr id="75" name="TextBox 74">
            <a:extLst>
              <a:ext uri="{FF2B5EF4-FFF2-40B4-BE49-F238E27FC236}">
                <a16:creationId xmlns:a16="http://schemas.microsoft.com/office/drawing/2014/main" id="{02683AB1-AF2D-47C5-B103-B0A02D4FFCA5}"/>
              </a:ext>
            </a:extLst>
          </p:cNvPr>
          <p:cNvSpPr txBox="1"/>
          <p:nvPr/>
        </p:nvSpPr>
        <p:spPr>
          <a:xfrm>
            <a:off x="9048435" y="3634342"/>
            <a:ext cx="2171729" cy="1421928"/>
          </a:xfrm>
          <a:prstGeom prst="rect">
            <a:avLst/>
          </a:prstGeom>
          <a:noFill/>
        </p:spPr>
        <p:txBody>
          <a:bodyPr wrap="square">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Availability zones are the future of High Availability</a:t>
            </a:r>
          </a:p>
        </p:txBody>
      </p:sp>
      <p:pic>
        <p:nvPicPr>
          <p:cNvPr id="10" name="Graphic 9" descr="Space Saucer">
            <a:extLst>
              <a:ext uri="{FF2B5EF4-FFF2-40B4-BE49-F238E27FC236}">
                <a16:creationId xmlns:a16="http://schemas.microsoft.com/office/drawing/2014/main" id="{A25F4802-2DCC-4351-ADA2-0C70DC26E9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7446" y="1853239"/>
            <a:ext cx="1499068" cy="1499068"/>
          </a:xfrm>
          <a:prstGeom prst="rect">
            <a:avLst/>
          </a:prstGeom>
        </p:spPr>
      </p:pic>
      <p:pic>
        <p:nvPicPr>
          <p:cNvPr id="12" name="Graphic 11" descr="Future">
            <a:extLst>
              <a:ext uri="{FF2B5EF4-FFF2-40B4-BE49-F238E27FC236}">
                <a16:creationId xmlns:a16="http://schemas.microsoft.com/office/drawing/2014/main" id="{AA8F4314-0478-457D-89CF-CCCA588950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0501" y="1866738"/>
            <a:ext cx="1467079" cy="1467079"/>
          </a:xfrm>
          <a:prstGeom prst="rect">
            <a:avLst/>
          </a:prstGeom>
        </p:spPr>
      </p:pic>
    </p:spTree>
    <p:extLst>
      <p:ext uri="{BB962C8B-B14F-4D97-AF65-F5344CB8AC3E}">
        <p14:creationId xmlns:p14="http://schemas.microsoft.com/office/powerpoint/2010/main" val="141244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51" grpId="0"/>
      <p:bldP spid="57" grpId="0" animBg="1"/>
      <p:bldP spid="47" grpId="0"/>
      <p:bldP spid="50" grpId="0"/>
      <p:bldP spid="53" grpId="0"/>
      <p:bldP spid="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a:solidFill>
                  <a:srgbClr val="000000"/>
                </a:solidFill>
                <a:latin typeface="Segoe UI Semibold"/>
              </a:rPr>
              <a:t>Resources</a:t>
            </a:r>
          </a:p>
        </p:txBody>
      </p:sp>
      <p:sp>
        <p:nvSpPr>
          <p:cNvPr id="2" name="TextBox 1">
            <a:extLst>
              <a:ext uri="{FF2B5EF4-FFF2-40B4-BE49-F238E27FC236}">
                <a16:creationId xmlns:a16="http://schemas.microsoft.com/office/drawing/2014/main" id="{DD24D82C-09E3-4D2C-9610-C7D83B2A77E4}"/>
              </a:ext>
            </a:extLst>
          </p:cNvPr>
          <p:cNvSpPr txBox="1"/>
          <p:nvPr/>
        </p:nvSpPr>
        <p:spPr>
          <a:xfrm>
            <a:off x="744309" y="875996"/>
            <a:ext cx="7148945" cy="6889578"/>
          </a:xfrm>
          <a:prstGeom prst="rect">
            <a:avLst/>
          </a:prstGeom>
          <a:noFill/>
        </p:spPr>
        <p:txBody>
          <a:bodyPr wrap="square" lIns="0" tIns="0" rIns="0" bIns="0" rtlCol="0">
            <a:spAutoFit/>
          </a:bodyPr>
          <a:lstStyle/>
          <a:p>
            <a:pPr>
              <a:lnSpc>
                <a:spcPct val="200000"/>
              </a:lnSpc>
            </a:pPr>
            <a:r>
              <a:rPr lang="en-US" sz="1400" b="1" dirty="0"/>
              <a:t>Documentation:</a:t>
            </a:r>
            <a:endParaRPr lang="en-US" sz="1400" b="1" dirty="0">
              <a:hlinkClick r:id="rId3"/>
            </a:endParaRPr>
          </a:p>
          <a:p>
            <a:pPr marL="342900" indent="-342900">
              <a:lnSpc>
                <a:spcPct val="200000"/>
              </a:lnSpc>
              <a:buFont typeface="Arial" panose="020B0604020202020204" pitchFamily="34" charset="0"/>
              <a:buChar char="•"/>
            </a:pPr>
            <a:r>
              <a:rPr lang="en-US" sz="1200" dirty="0">
                <a:hlinkClick r:id="rId3"/>
              </a:rPr>
              <a:t>High-availability and Azure SQL Database</a:t>
            </a:r>
            <a:endParaRPr lang="en-US" sz="1200" dirty="0"/>
          </a:p>
          <a:p>
            <a:pPr marL="342900" indent="-342900">
              <a:lnSpc>
                <a:spcPct val="200000"/>
              </a:lnSpc>
              <a:buFont typeface="Arial" panose="020B0604020202020204" pitchFamily="34" charset="0"/>
              <a:buChar char="•"/>
            </a:pPr>
            <a:r>
              <a:rPr lang="en-US" sz="1200" dirty="0">
                <a:hlinkClick r:id="rId4"/>
              </a:rPr>
              <a:t>Regions that support Availability Zones in Azure</a:t>
            </a:r>
            <a:endParaRPr lang="en-US" sz="1200" dirty="0"/>
          </a:p>
          <a:p>
            <a:pPr marL="342900" indent="-342900">
              <a:lnSpc>
                <a:spcPct val="200000"/>
              </a:lnSpc>
              <a:buFont typeface="Arial" panose="020B0604020202020204" pitchFamily="34" charset="0"/>
              <a:buChar char="•"/>
            </a:pPr>
            <a:r>
              <a:rPr lang="en-US" sz="1200" dirty="0">
                <a:hlinkClick r:id="rId5"/>
              </a:rPr>
              <a:t>Regions and Availability Zones in Azure</a:t>
            </a:r>
            <a:endParaRPr lang="en-US" sz="1200" dirty="0">
              <a:hlinkClick r:id="rId6"/>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7"/>
              </a:rPr>
              <a:t>SLA for Azure SQL Database</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8"/>
              </a:rPr>
              <a:t>Geo-replication</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9"/>
              </a:rPr>
              <a:t>Automated backups</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0"/>
              </a:rPr>
              <a:t>Long term retention </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1"/>
              </a:rPr>
              <a:t>Auto-failover groups</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2"/>
              </a:rPr>
              <a:t>Transactional replication</a:t>
            </a:r>
            <a:r>
              <a:rPr lang="en-US" sz="1200" dirty="0">
                <a:gradFill>
                  <a:gsLst>
                    <a:gs pos="2917">
                      <a:schemeClr val="tx1"/>
                    </a:gs>
                    <a:gs pos="30000">
                      <a:schemeClr val="tx1"/>
                    </a:gs>
                  </a:gsLst>
                  <a:lin ang="5400000" scaled="0"/>
                </a:gradFill>
              </a:rPr>
              <a:t> </a:t>
            </a: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3"/>
              </a:rPr>
              <a:t>Snapshot replication </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4"/>
              </a:rPr>
              <a:t>Merge replication</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5"/>
              </a:rPr>
              <a:t>Failover cluster</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6"/>
              </a:rPr>
              <a:t>Database mirroring </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7"/>
              </a:rPr>
              <a:t>AlwaysOn Availability Group</a:t>
            </a:r>
            <a:endParaRPr lang="en-US" sz="1200" dirty="0">
              <a:gradFill>
                <a:gsLst>
                  <a:gs pos="2917">
                    <a:schemeClr val="tx1"/>
                  </a:gs>
                  <a:gs pos="30000">
                    <a:schemeClr val="tx1"/>
                  </a:gs>
                </a:gsLst>
                <a:lin ang="5400000" scaled="0"/>
              </a:gradFill>
            </a:endParaRPr>
          </a:p>
          <a:p>
            <a:pPr marL="342900" indent="-342900" algn="l">
              <a:lnSpc>
                <a:spcPct val="200000"/>
              </a:lnSpc>
              <a:buFont typeface="Arial" panose="020B0604020202020204" pitchFamily="34" charset="0"/>
              <a:buChar char="•"/>
            </a:pPr>
            <a:r>
              <a:rPr lang="en-US" sz="1200" dirty="0">
                <a:gradFill>
                  <a:gsLst>
                    <a:gs pos="2917">
                      <a:schemeClr val="tx1"/>
                    </a:gs>
                    <a:gs pos="30000">
                      <a:schemeClr val="tx1"/>
                    </a:gs>
                  </a:gsLst>
                  <a:lin ang="5400000" scaled="0"/>
                </a:gradFill>
                <a:hlinkClick r:id="rId18"/>
              </a:rPr>
              <a:t>Log Shipping</a:t>
            </a:r>
            <a:endParaRPr lang="en-US" sz="900" dirty="0">
              <a:gradFill>
                <a:gsLst>
                  <a:gs pos="2917">
                    <a:schemeClr val="tx1"/>
                  </a:gs>
                  <a:gs pos="30000">
                    <a:schemeClr val="tx1"/>
                  </a:gs>
                </a:gsLst>
                <a:lin ang="5400000" scaled="0"/>
              </a:gradFill>
            </a:endParaRPr>
          </a:p>
          <a:p>
            <a:pPr marL="342900" indent="-342900">
              <a:lnSpc>
                <a:spcPct val="107000"/>
              </a:lnSpc>
              <a:spcAft>
                <a:spcPts val="800"/>
              </a:spcAft>
              <a:buFont typeface="Symbol" panose="05050102010706020507" pitchFamily="18" charset="2"/>
              <a:buChar char=""/>
            </a:pPr>
            <a:endParaRPr lang="en-US" dirty="0">
              <a:gradFill>
                <a:gsLst>
                  <a:gs pos="2917">
                    <a:schemeClr val="tx1"/>
                  </a:gs>
                  <a:gs pos="30000">
                    <a:schemeClr val="tx1"/>
                  </a:gs>
                </a:gsLst>
                <a:lin ang="5400000" scaled="0"/>
              </a:gradFill>
            </a:endParaRPr>
          </a:p>
          <a:p>
            <a:pPr algn="l">
              <a:lnSpc>
                <a:spcPct val="200000"/>
              </a:lnSpc>
            </a:pPr>
            <a:endParaRPr lang="en-US" sz="2000" b="1"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6CAF20ED-D012-4029-9856-55BD5275EFFE}"/>
              </a:ext>
            </a:extLst>
          </p:cNvPr>
          <p:cNvSpPr txBox="1"/>
          <p:nvPr/>
        </p:nvSpPr>
        <p:spPr>
          <a:xfrm>
            <a:off x="6873600" y="651567"/>
            <a:ext cx="6601096" cy="5368393"/>
          </a:xfrm>
          <a:prstGeom prst="rect">
            <a:avLst/>
          </a:prstGeom>
          <a:noFill/>
        </p:spPr>
        <p:txBody>
          <a:bodyPr wrap="square">
            <a:spAutoFit/>
          </a:bodyPr>
          <a:lstStyle/>
          <a:p>
            <a:pPr algn="l">
              <a:lnSpc>
                <a:spcPct val="200000"/>
              </a:lnSpc>
            </a:pPr>
            <a:r>
              <a:rPr lang="en-US" sz="1600" b="1">
                <a:gradFill>
                  <a:gsLst>
                    <a:gs pos="2917">
                      <a:schemeClr val="tx1"/>
                    </a:gs>
                    <a:gs pos="30000">
                      <a:schemeClr val="tx1"/>
                    </a:gs>
                  </a:gsLst>
                  <a:lin ang="5400000" scaled="0"/>
                </a:gradFill>
              </a:rPr>
              <a:t>CLI commands to enable zone redundancy:</a:t>
            </a:r>
          </a:p>
          <a:p>
            <a:pPr marL="342900" indent="-342900" algn="l">
              <a:buFont typeface="Arial" panose="020B0604020202020204" pitchFamily="34" charset="0"/>
              <a:buChar char="•"/>
            </a:pPr>
            <a:r>
              <a:rPr lang="en-US" sz="1600">
                <a:gradFill>
                  <a:gsLst>
                    <a:gs pos="2917">
                      <a:schemeClr val="tx1"/>
                    </a:gs>
                    <a:gs pos="30000">
                      <a:schemeClr val="tx1"/>
                    </a:gs>
                  </a:gsLst>
                  <a:lin ang="5400000" scaled="0"/>
                </a:gradFill>
              </a:rPr>
              <a:t>–zone-redundant {false, true}</a:t>
            </a:r>
          </a:p>
          <a:p>
            <a:pPr marL="342900" indent="-342900" algn="l">
              <a:buFont typeface="Arial" panose="020B0604020202020204" pitchFamily="34" charset="0"/>
              <a:buChar char="•"/>
            </a:pPr>
            <a:r>
              <a:rPr lang="en-US" sz="1600">
                <a:gradFill>
                  <a:gsLst>
                    <a:gs pos="2917">
                      <a:schemeClr val="tx1"/>
                    </a:gs>
                    <a:gs pos="30000">
                      <a:schemeClr val="tx1"/>
                    </a:gs>
                  </a:gsLst>
                  <a:lin ang="5400000" scaled="0"/>
                </a:gradFill>
              </a:rPr>
              <a:t>New database</a:t>
            </a:r>
          </a:p>
          <a:p>
            <a:pPr marL="800100" lvl="1" indent="-342900">
              <a:lnSpc>
                <a:spcPct val="107000"/>
              </a:lnSpc>
              <a:spcAft>
                <a:spcPts val="800"/>
              </a:spcAft>
              <a:buFont typeface="Symbol" panose="05050102010706020507" pitchFamily="18" charset="2"/>
              <a:buChar char=""/>
            </a:pPr>
            <a:r>
              <a:rPr lang="en-US" sz="1600" u="sng">
                <a:solidFill>
                  <a:srgbClr val="0000FF"/>
                </a:solidFill>
                <a:latin typeface="Calibri" panose="020F0502020204030204" pitchFamily="34" charset="0"/>
                <a:ea typeface="SimSun" panose="02010600030101010101" pitchFamily="2" charset="-122"/>
                <a:cs typeface="Arial" panose="020B0604020202020204" pitchFamily="34" charset="0"/>
                <a:hlinkClick r:id="rId19"/>
              </a:rPr>
              <a:t>az </a:t>
            </a:r>
            <a:r>
              <a:rPr lang="en-US" sz="1600" u="sng" err="1">
                <a:solidFill>
                  <a:srgbClr val="0000FF"/>
                </a:solidFill>
                <a:latin typeface="Calibri" panose="020F0502020204030204" pitchFamily="34" charset="0"/>
                <a:ea typeface="SimSun" panose="02010600030101010101" pitchFamily="2" charset="-122"/>
                <a:cs typeface="Arial" panose="020B0604020202020204" pitchFamily="34" charset="0"/>
                <a:hlinkClick r:id="rId19"/>
              </a:rPr>
              <a:t>sql</a:t>
            </a:r>
            <a:r>
              <a:rPr lang="en-US" sz="1600" u="sng">
                <a:solidFill>
                  <a:srgbClr val="0000FF"/>
                </a:solidFill>
                <a:latin typeface="Calibri" panose="020F0502020204030204" pitchFamily="34" charset="0"/>
                <a:ea typeface="SimSun" panose="02010600030101010101" pitchFamily="2" charset="-122"/>
                <a:cs typeface="Arial" panose="020B0604020202020204" pitchFamily="34" charset="0"/>
                <a:hlinkClick r:id="rId19"/>
              </a:rPr>
              <a:t> db create</a:t>
            </a:r>
            <a:endPar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0"/>
            </a:endParaRPr>
          </a:p>
          <a:p>
            <a:pPr marL="800100" lvl="1" indent="-342900">
              <a:lnSpc>
                <a:spcPct val="107000"/>
              </a:lnSpc>
              <a:spcAft>
                <a:spcPts val="800"/>
              </a:spcAft>
              <a:buFont typeface="Symbol" panose="05050102010706020507" pitchFamily="18" charset="2"/>
              <a:buChar char=""/>
            </a:pPr>
            <a:r>
              <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0"/>
              </a:rPr>
              <a:t>az </a:t>
            </a:r>
            <a:r>
              <a:rPr lang="en-US" sz="1600" u="sng" err="1">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0"/>
              </a:rPr>
              <a:t>sql</a:t>
            </a:r>
            <a:r>
              <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0"/>
              </a:rPr>
              <a:t> elastic-pool create</a:t>
            </a:r>
            <a:endParaRPr lang="en-US" sz="1600">
              <a:effectLst/>
              <a:latin typeface="Calibri" panose="020F0502020204030204" pitchFamily="34" charset="0"/>
              <a:ea typeface="SimSun" panose="02010600030101010101" pitchFamily="2" charset="-122"/>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a:gradFill>
                  <a:gsLst>
                    <a:gs pos="2917">
                      <a:schemeClr val="tx1"/>
                    </a:gs>
                    <a:gs pos="30000">
                      <a:schemeClr val="tx1"/>
                    </a:gs>
                  </a:gsLst>
                  <a:lin ang="5400000" scaled="0"/>
                </a:gradFill>
              </a:rPr>
              <a:t>Existing database</a:t>
            </a:r>
            <a:endPar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1"/>
            </a:endParaRPr>
          </a:p>
          <a:p>
            <a:pPr marL="800100" lvl="1" indent="-342900">
              <a:lnSpc>
                <a:spcPct val="107000"/>
              </a:lnSpc>
              <a:spcAft>
                <a:spcPts val="800"/>
              </a:spcAft>
              <a:buFont typeface="Symbol" panose="05050102010706020507" pitchFamily="18" charset="2"/>
              <a:buChar char=""/>
            </a:pPr>
            <a:r>
              <a:rPr lang="en-US" sz="1600" u="sng">
                <a:solidFill>
                  <a:srgbClr val="0000FF"/>
                </a:solidFill>
                <a:latin typeface="Calibri" panose="020F0502020204030204" pitchFamily="34" charset="0"/>
                <a:ea typeface="SimSun" panose="02010600030101010101" pitchFamily="2" charset="-122"/>
                <a:cs typeface="Arial" panose="020B0604020202020204" pitchFamily="34" charset="0"/>
                <a:hlinkClick r:id="rId22"/>
              </a:rPr>
              <a:t>a</a:t>
            </a:r>
            <a:r>
              <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2"/>
              </a:rPr>
              <a:t>z </a:t>
            </a:r>
            <a:r>
              <a:rPr lang="en-US" sz="1600" u="sng" err="1">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2"/>
              </a:rPr>
              <a:t>sql</a:t>
            </a:r>
            <a:r>
              <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2"/>
              </a:rPr>
              <a:t> db update</a:t>
            </a:r>
            <a:endParaRPr lang="en-US" sz="1600"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1"/>
            </a:endParaRPr>
          </a:p>
          <a:p>
            <a:pPr marL="800100" lvl="1" indent="-342900">
              <a:lnSpc>
                <a:spcPct val="107000"/>
              </a:lnSpc>
              <a:spcAft>
                <a:spcPts val="800"/>
              </a:spcAft>
              <a:buFont typeface="Symbol" panose="05050102010706020507" pitchFamily="18" charset="2"/>
              <a:buChar char=""/>
            </a:pPr>
            <a:r>
              <a:rPr lang="en-US" sz="1600" b="1"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1"/>
              </a:rPr>
              <a:t>az </a:t>
            </a:r>
            <a:r>
              <a:rPr lang="en-US" sz="1600" b="1" u="sng" err="1">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1"/>
              </a:rPr>
              <a:t>sql</a:t>
            </a:r>
            <a:r>
              <a:rPr lang="en-US" sz="1600" b="1" u="sng">
                <a:solidFill>
                  <a:srgbClr val="0000FF"/>
                </a:solidFill>
                <a:effectLst/>
                <a:latin typeface="Calibri" panose="020F0502020204030204" pitchFamily="34" charset="0"/>
                <a:ea typeface="SimSun" panose="02010600030101010101" pitchFamily="2" charset="-122"/>
                <a:cs typeface="Arial" panose="020B0604020202020204" pitchFamily="34" charset="0"/>
                <a:hlinkClick r:id="rId21"/>
              </a:rPr>
              <a:t> elastic-pool update</a:t>
            </a:r>
            <a:endParaRPr lang="en-US" sz="1600" b="1" u="sng">
              <a:solidFill>
                <a:srgbClr val="0000FF"/>
              </a:solidFill>
              <a:latin typeface="Calibri" panose="020F0502020204030204" pitchFamily="34" charset="0"/>
              <a:ea typeface="SimSun" panose="02010600030101010101" pitchFamily="2" charset="-122"/>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PowerShell commands to enable zone redundancy: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ZoneRedundant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New database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sng" strike="noStrike" kern="1200" cap="none" spc="0" normalizeH="0" baseline="0" noProof="0">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3"/>
              </a:rPr>
              <a:t>New-</a:t>
            </a:r>
            <a:r>
              <a:rPr kumimoji="0" lang="en-US" sz="1600" b="0" i="0" u="sng" strike="noStrike" kern="1200" cap="none" spc="0" normalizeH="0" baseline="0" noProof="0" err="1">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3"/>
              </a:rPr>
              <a:t>AzSqlDatabase</a:t>
            </a:r>
            <a:endParaRPr kumimoji="0" lang="en-US" sz="1600" b="0" i="0" u="sng" strike="noStrike" kern="1200" cap="none" spc="0" normalizeH="0" baseline="0" noProof="0">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sng" strike="noStrike" kern="1200" cap="none" spc="0" normalizeH="0" baseline="0" noProof="0">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4"/>
              </a:rPr>
              <a:t>New-</a:t>
            </a:r>
            <a:r>
              <a:rPr kumimoji="0" lang="en-US" sz="1600" b="0" i="0" u="sng" strike="noStrike" kern="1200" cap="none" spc="0" normalizeH="0" baseline="0" noProof="0" err="1">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4"/>
              </a:rPr>
              <a:t>AzSqlElasticPool</a:t>
            </a:r>
            <a:endParaRPr kumimoji="0" lang="en-US" sz="1600" b="0" i="0" u="none" strike="noStrike" kern="1200" cap="none" spc="0" normalizeH="0" baseline="0" noProof="0">
              <a:ln>
                <a:noFill/>
              </a:ln>
              <a:solidFill>
                <a:srgbClr val="1A1A1A"/>
              </a:solidFill>
              <a:effectLst/>
              <a:uLnTx/>
              <a:uFillTx/>
              <a:latin typeface="Calibri" panose="020F0502020204030204" pitchFamily="34" charset="0"/>
              <a:ea typeface="SimSun" panose="02010600030101010101" pitchFamily="2" charset="-122"/>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Existing database</a:t>
            </a:r>
            <a:endParaRPr kumimoji="0" lang="en-US" sz="1600" b="0" i="0" u="sng" strike="noStrike" kern="1200" cap="none" spc="0" normalizeH="0" baseline="0" noProof="0">
              <a:ln>
                <a:noFill/>
              </a:ln>
              <a:solidFill>
                <a:srgbClr val="0000FF"/>
              </a:solidFill>
              <a:effectLst/>
              <a:uLnTx/>
              <a:uFillTx/>
              <a:latin typeface="Calibri" panose="020F0502020204030204" pitchFamily="34" charset="0"/>
              <a:ea typeface="SimSun" panose="02010600030101010101" pitchFamily="2" charset="-122"/>
              <a:cs typeface="Arial" panose="020B0604020202020204" pitchFamily="34" charset="0"/>
              <a:hlinkClick r:id="rId21"/>
            </a:endParaRPr>
          </a:p>
          <a:p>
            <a:pPr marL="800100" marR="0" lvl="1"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600" b="0" i="0" u="sng" strike="noStrike" kern="1200" cap="none" spc="0" normalizeH="0" baseline="0" noProof="0">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5"/>
              </a:rPr>
              <a:t>Set-</a:t>
            </a:r>
            <a:r>
              <a:rPr kumimoji="0" lang="en-US" sz="1600" b="0" i="0" u="sng" strike="noStrike" kern="1200" cap="none" spc="0" normalizeH="0" baseline="0" noProof="0" err="1">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5"/>
              </a:rPr>
              <a:t>AzSqlDatabase</a:t>
            </a:r>
            <a:endParaRPr kumimoji="0" lang="en-US" sz="1600" b="0" i="0" u="sng" strike="noStrike" kern="1200" cap="none" spc="0" normalizeH="0" baseline="0" noProof="0">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6"/>
            </a:endParaRPr>
          </a:p>
          <a:p>
            <a:pPr marL="800100" marR="0" lvl="1"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600" b="0" i="0" u="sng" strike="noStrike" kern="1200" cap="none" spc="0" normalizeH="0" baseline="0" noProof="0">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6"/>
              </a:rPr>
              <a:t>Set-</a:t>
            </a:r>
            <a:r>
              <a:rPr kumimoji="0" lang="en-US" sz="1600" b="0" i="0" u="sng" strike="noStrike" kern="1200" cap="none" spc="0" normalizeH="0" baseline="0" noProof="0" err="1">
                <a:ln>
                  <a:noFill/>
                </a:ln>
                <a:solidFill>
                  <a:srgbClr val="0000FF"/>
                </a:solidFill>
                <a:effectLst/>
                <a:uLnTx/>
                <a:uFillTx/>
                <a:latin typeface="Consolas" panose="020B0609020204030204" pitchFamily="49" charset="0"/>
                <a:ea typeface="SimSun" panose="02010600030101010101" pitchFamily="2" charset="-122"/>
                <a:cs typeface="Arial" panose="020B0604020202020204" pitchFamily="34" charset="0"/>
                <a:hlinkClick r:id="rId26"/>
              </a:rPr>
              <a:t>AzSqlElasticPool</a:t>
            </a:r>
            <a:endParaRPr kumimoji="0" lang="en-US" sz="1600" b="0" i="0" u="none" strike="noStrike" kern="1200" cap="none" spc="0" normalizeH="0" baseline="0" noProof="0">
              <a:ln>
                <a:noFill/>
              </a:ln>
              <a:solidFill>
                <a:srgbClr val="1A1A1A"/>
              </a:solidFill>
              <a:effectLst/>
              <a:uLnTx/>
              <a:uFillTx/>
              <a:latin typeface="Calibri" panose="020F050202020403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8036753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B287-E111-4C9D-BC28-26B900124FE2}"/>
              </a:ext>
            </a:extLst>
          </p:cNvPr>
          <p:cNvSpPr>
            <a:spLocks noGrp="1"/>
          </p:cNvSpPr>
          <p:nvPr>
            <p:ph type="title"/>
          </p:nvPr>
        </p:nvSpPr>
        <p:spPr>
          <a:xfrm>
            <a:off x="4373445" y="3124301"/>
            <a:ext cx="9144000" cy="609398"/>
          </a:xfrm>
        </p:spPr>
        <p:txBody>
          <a:bodyPr/>
          <a:lstStyle/>
          <a:p>
            <a:r>
              <a:rPr lang="en-US" sz="4400" dirty="0"/>
              <a:t>Thank You</a:t>
            </a:r>
          </a:p>
        </p:txBody>
      </p:sp>
    </p:spTree>
    <p:extLst>
      <p:ext uri="{BB962C8B-B14F-4D97-AF65-F5344CB8AC3E}">
        <p14:creationId xmlns:p14="http://schemas.microsoft.com/office/powerpoint/2010/main" val="29564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B287-E111-4C9D-BC28-26B900124FE2}"/>
              </a:ext>
            </a:extLst>
          </p:cNvPr>
          <p:cNvSpPr>
            <a:spLocks noGrp="1"/>
          </p:cNvSpPr>
          <p:nvPr>
            <p:ph type="title"/>
          </p:nvPr>
        </p:nvSpPr>
        <p:spPr>
          <a:xfrm>
            <a:off x="4373445" y="3124301"/>
            <a:ext cx="9144000" cy="609398"/>
          </a:xfrm>
        </p:spPr>
        <p:txBody>
          <a:bodyPr/>
          <a:lstStyle/>
          <a:p>
            <a:r>
              <a:rPr lang="en-US" sz="4400" dirty="0"/>
              <a:t>Appendix</a:t>
            </a:r>
          </a:p>
        </p:txBody>
      </p:sp>
    </p:spTree>
    <p:extLst>
      <p:ext uri="{BB962C8B-B14F-4D97-AF65-F5344CB8AC3E}">
        <p14:creationId xmlns:p14="http://schemas.microsoft.com/office/powerpoint/2010/main" val="198681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Geo Replication</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grpSp>
        <p:nvGrpSpPr>
          <p:cNvPr id="24" name="Group 23">
            <a:extLst>
              <a:ext uri="{FF2B5EF4-FFF2-40B4-BE49-F238E27FC236}">
                <a16:creationId xmlns:a16="http://schemas.microsoft.com/office/drawing/2014/main" id="{8CA3658C-A0D8-4EFE-AFA0-B0BE38CCE8E8}"/>
              </a:ext>
            </a:extLst>
          </p:cNvPr>
          <p:cNvGrpSpPr/>
          <p:nvPr/>
        </p:nvGrpSpPr>
        <p:grpSpPr>
          <a:xfrm>
            <a:off x="8697" y="6138350"/>
            <a:ext cx="11444140" cy="480932"/>
            <a:chOff x="0" y="6040712"/>
            <a:chExt cx="11444140" cy="480932"/>
          </a:xfrm>
        </p:grpSpPr>
        <p:cxnSp>
          <p:nvCxnSpPr>
            <p:cNvPr id="25" name="Straight Arrow Connector 24">
              <a:extLst>
                <a:ext uri="{FF2B5EF4-FFF2-40B4-BE49-F238E27FC236}">
                  <a16:creationId xmlns:a16="http://schemas.microsoft.com/office/drawing/2014/main" id="{B882674D-FC36-42DB-ACDD-EF399C1C959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8AB3A78-1180-4421-8E3C-EAE8F174ACC3}"/>
                </a:ext>
              </a:extLst>
            </p:cNvPr>
            <p:cNvSpPr/>
            <p:nvPr/>
          </p:nvSpPr>
          <p:spPr bwMode="auto">
            <a:xfrm>
              <a:off x="736232" y="6046985"/>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35997976-187E-4E46-9B73-A1EC7CF43115}"/>
                </a:ext>
              </a:extLst>
            </p:cNvPr>
            <p:cNvSpPr/>
            <p:nvPr/>
          </p:nvSpPr>
          <p:spPr bwMode="auto">
            <a:xfrm>
              <a:off x="3041584" y="6040712"/>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9D787631-8FC2-4B9D-BCE3-5808F4E2BD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DDC4DC97-B92F-4629-9390-3EC21B0F4E81}"/>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B40DA7C4-715E-4895-995A-B90FEF40A403}"/>
                </a:ext>
              </a:extLst>
            </p:cNvPr>
            <p:cNvSpPr txBox="1"/>
            <p:nvPr/>
          </p:nvSpPr>
          <p:spPr>
            <a:xfrm>
              <a:off x="508998" y="6244646"/>
              <a:ext cx="642805"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dirty="0">
                  <a:solidFill>
                    <a:schemeClr val="accent2"/>
                  </a:solidFill>
                  <a:latin typeface="Segoe UI"/>
                </a:rPr>
                <a:t>HA concepts</a:t>
              </a:r>
              <a:endParaRPr kumimoji="0" lang="en-US" sz="9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3B9139D0-BE31-4E65-B351-4F6842CDBDF6}"/>
                </a:ext>
              </a:extLst>
            </p:cNvPr>
            <p:cNvSpPr txBox="1"/>
            <p:nvPr/>
          </p:nvSpPr>
          <p:spPr>
            <a:xfrm>
              <a:off x="2453053" y="6244644"/>
              <a:ext cx="138498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dirty="0">
                  <a:solidFill>
                    <a:schemeClr val="accent2"/>
                  </a:solidFill>
                  <a:latin typeface="Segoe UI"/>
                </a:rPr>
                <a:t>History of HA through SWL Server</a:t>
              </a:r>
              <a:endParaRPr kumimoji="0" lang="en-US" sz="9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AFCA52D-046C-4238-AAD0-62C8E00B3E30}"/>
                </a:ext>
              </a:extLst>
            </p:cNvPr>
            <p:cNvSpPr txBox="1"/>
            <p:nvPr/>
          </p:nvSpPr>
          <p:spPr>
            <a:xfrm>
              <a:off x="5074260" y="6244645"/>
              <a:ext cx="98371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solidFill>
                  <a:effectLst/>
                  <a:uLnTx/>
                  <a:uFillTx/>
                  <a:latin typeface="Segoe UI"/>
                  <a:ea typeface="+mn-ea"/>
                  <a:cs typeface="+mn-cs"/>
                </a:rPr>
                <a:t>Azure SQL </a:t>
              </a:r>
              <a:r>
                <a:rPr lang="en-US" sz="900" dirty="0">
                  <a:solidFill>
                    <a:schemeClr val="accent4"/>
                  </a:solidFill>
                  <a:latin typeface="Segoe UI"/>
                </a:rPr>
                <a:t>High Availability</a:t>
              </a:r>
              <a:endParaRPr kumimoji="0" lang="en-US" sz="900" b="0" i="0" u="none" strike="noStrike" kern="1200" cap="none" spc="0" normalizeH="0" baseline="0" noProof="0" dirty="0">
                <a:ln>
                  <a:noFill/>
                </a:ln>
                <a:solidFill>
                  <a:schemeClr val="accent4"/>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695CAE3-CEFE-4076-A59D-9025166F4185}"/>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dirty="0">
                  <a:solidFill>
                    <a:prstClr val="white">
                      <a:lumMod val="75000"/>
                    </a:prstClr>
                  </a:solidFill>
                  <a:latin typeface="Segoe UI"/>
                </a:rPr>
                <a:t>Zone Redundancy</a:t>
              </a:r>
              <a:endPar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52255F0-2F3D-4E25-81FC-1DC71CF0A3FA}"/>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dirty="0">
                  <a:solidFill>
                    <a:prstClr val="white">
                      <a:lumMod val="75000"/>
                    </a:prstClr>
                  </a:solidFill>
                  <a:latin typeface="Segoe UI"/>
                </a:rPr>
                <a:t>Summary</a:t>
              </a:r>
              <a:endPar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endParaRPr>
            </a:p>
          </p:txBody>
        </p:sp>
      </p:grpSp>
      <p:pic>
        <p:nvPicPr>
          <p:cNvPr id="2" name="Graphic 1" descr="Bus">
            <a:extLst>
              <a:ext uri="{FF2B5EF4-FFF2-40B4-BE49-F238E27FC236}">
                <a16:creationId xmlns:a16="http://schemas.microsoft.com/office/drawing/2014/main" id="{4EF94F1B-5CEC-4E85-91F2-1531F95C77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4335" y="5790976"/>
            <a:ext cx="553998" cy="553998"/>
          </a:xfrm>
          <a:prstGeom prst="rect">
            <a:avLst/>
          </a:prstGeom>
        </p:spPr>
      </p:pic>
    </p:spTree>
    <p:extLst>
      <p:ext uri="{BB962C8B-B14F-4D97-AF65-F5344CB8AC3E}">
        <p14:creationId xmlns:p14="http://schemas.microsoft.com/office/powerpoint/2010/main" val="843608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71" name="Straight Connector 270">
            <a:extLst>
              <a:ext uri="{FF2B5EF4-FFF2-40B4-BE49-F238E27FC236}">
                <a16:creationId xmlns:a16="http://schemas.microsoft.com/office/drawing/2014/main" id="{483FD030-1AAE-4A0B-AAEA-CEEAAD039CB7}"/>
              </a:ext>
            </a:extLst>
          </p:cNvPr>
          <p:cNvCxnSpPr>
            <a:cxnSpLocks/>
            <a:stCxn id="377" idx="2"/>
            <a:endCxn id="391" idx="6"/>
          </p:cNvCxnSpPr>
          <p:nvPr/>
        </p:nvCxnSpPr>
        <p:spPr>
          <a:xfrm>
            <a:off x="9737542" y="3658815"/>
            <a:ext cx="1207967" cy="21767"/>
          </a:xfrm>
          <a:prstGeom prst="line">
            <a:avLst/>
          </a:prstGeom>
          <a:noFill/>
          <a:ln w="6350" cap="flat" cmpd="sng" algn="ctr">
            <a:solidFill>
              <a:srgbClr val="808080"/>
            </a:solidFill>
            <a:prstDash val="solid"/>
            <a:miter lim="800000"/>
          </a:ln>
          <a:effectLst/>
        </p:spPr>
      </p:cxnSp>
      <p:cxnSp>
        <p:nvCxnSpPr>
          <p:cNvPr id="275" name="Straight Connector 274">
            <a:extLst>
              <a:ext uri="{FF2B5EF4-FFF2-40B4-BE49-F238E27FC236}">
                <a16:creationId xmlns:a16="http://schemas.microsoft.com/office/drawing/2014/main" id="{212E86EB-7CDB-488E-B92E-E300D08CB36F}"/>
              </a:ext>
            </a:extLst>
          </p:cNvPr>
          <p:cNvCxnSpPr>
            <a:cxnSpLocks/>
            <a:endCxn id="377" idx="6"/>
          </p:cNvCxnSpPr>
          <p:nvPr/>
        </p:nvCxnSpPr>
        <p:spPr>
          <a:xfrm flipV="1">
            <a:off x="8466696" y="3658815"/>
            <a:ext cx="1422387" cy="9832"/>
          </a:xfrm>
          <a:prstGeom prst="line">
            <a:avLst/>
          </a:prstGeom>
          <a:noFill/>
          <a:ln w="6350" cap="flat" cmpd="sng" algn="ctr">
            <a:solidFill>
              <a:srgbClr val="808080"/>
            </a:solidFill>
            <a:prstDash val="solid"/>
            <a:miter lim="800000"/>
          </a:ln>
          <a:effectLst/>
        </p:spPr>
      </p:cxnSp>
      <p:cxnSp>
        <p:nvCxnSpPr>
          <p:cNvPr id="279" name="Straight Connector 278">
            <a:extLst>
              <a:ext uri="{FF2B5EF4-FFF2-40B4-BE49-F238E27FC236}">
                <a16:creationId xmlns:a16="http://schemas.microsoft.com/office/drawing/2014/main" id="{38887A07-00BA-48AC-9A63-42DC84748F06}"/>
              </a:ext>
            </a:extLst>
          </p:cNvPr>
          <p:cNvCxnSpPr>
            <a:cxnSpLocks/>
            <a:stCxn id="349" idx="2"/>
            <a:endCxn id="363" idx="2"/>
          </p:cNvCxnSpPr>
          <p:nvPr/>
        </p:nvCxnSpPr>
        <p:spPr>
          <a:xfrm flipV="1">
            <a:off x="5990629" y="3658815"/>
            <a:ext cx="2400300" cy="9525"/>
          </a:xfrm>
          <a:prstGeom prst="line">
            <a:avLst/>
          </a:prstGeom>
          <a:noFill/>
          <a:ln w="6350" cap="flat" cmpd="sng" algn="ctr">
            <a:solidFill>
              <a:srgbClr val="808080"/>
            </a:solidFill>
            <a:prstDash val="solid"/>
            <a:miter lim="800000"/>
          </a:ln>
          <a:effectLst/>
        </p:spPr>
      </p:cxnSp>
      <p:cxnSp>
        <p:nvCxnSpPr>
          <p:cNvPr id="281" name="Straight Connector 280">
            <a:extLst>
              <a:ext uri="{FF2B5EF4-FFF2-40B4-BE49-F238E27FC236}">
                <a16:creationId xmlns:a16="http://schemas.microsoft.com/office/drawing/2014/main" id="{A28337CA-A052-4F82-8D69-7865AF7C16F8}"/>
              </a:ext>
            </a:extLst>
          </p:cNvPr>
          <p:cNvCxnSpPr>
            <a:cxnSpLocks/>
            <a:stCxn id="335" idx="2"/>
            <a:endCxn id="349" idx="2"/>
          </p:cNvCxnSpPr>
          <p:nvPr/>
        </p:nvCxnSpPr>
        <p:spPr>
          <a:xfrm>
            <a:off x="4295179" y="3668340"/>
            <a:ext cx="1695450" cy="0"/>
          </a:xfrm>
          <a:prstGeom prst="line">
            <a:avLst/>
          </a:prstGeom>
          <a:noFill/>
          <a:ln w="6350" cap="flat" cmpd="sng" algn="ctr">
            <a:solidFill>
              <a:srgbClr val="808080"/>
            </a:solidFill>
            <a:prstDash val="solid"/>
            <a:miter lim="800000"/>
          </a:ln>
          <a:effectLst/>
        </p:spPr>
      </p:cxnSp>
      <p:cxnSp>
        <p:nvCxnSpPr>
          <p:cNvPr id="283" name="Straight Connector 282">
            <a:extLst>
              <a:ext uri="{FF2B5EF4-FFF2-40B4-BE49-F238E27FC236}">
                <a16:creationId xmlns:a16="http://schemas.microsoft.com/office/drawing/2014/main" id="{5A9AE824-8DB2-4A49-BA6F-927F643F8EE6}"/>
              </a:ext>
            </a:extLst>
          </p:cNvPr>
          <p:cNvCxnSpPr>
            <a:cxnSpLocks/>
            <a:stCxn id="319" idx="2"/>
            <a:endCxn id="335" idx="6"/>
          </p:cNvCxnSpPr>
          <p:nvPr/>
        </p:nvCxnSpPr>
        <p:spPr>
          <a:xfrm>
            <a:off x="3590329" y="3668340"/>
            <a:ext cx="856391" cy="0"/>
          </a:xfrm>
          <a:prstGeom prst="line">
            <a:avLst/>
          </a:prstGeom>
          <a:noFill/>
          <a:ln w="6350" cap="flat" cmpd="sng" algn="ctr">
            <a:solidFill>
              <a:srgbClr val="808080"/>
            </a:solidFill>
            <a:prstDash val="solid"/>
            <a:miter lim="800000"/>
          </a:ln>
          <a:effectLst/>
        </p:spPr>
      </p:cxnSp>
      <p:cxnSp>
        <p:nvCxnSpPr>
          <p:cNvPr id="285" name="Straight Connector 284">
            <a:extLst>
              <a:ext uri="{FF2B5EF4-FFF2-40B4-BE49-F238E27FC236}">
                <a16:creationId xmlns:a16="http://schemas.microsoft.com/office/drawing/2014/main" id="{422E2880-FDDE-4001-9F27-888F2CB382F1}"/>
              </a:ext>
            </a:extLst>
          </p:cNvPr>
          <p:cNvCxnSpPr>
            <a:cxnSpLocks/>
            <a:stCxn id="307" idx="2"/>
            <a:endCxn id="319" idx="2"/>
          </p:cNvCxnSpPr>
          <p:nvPr/>
        </p:nvCxnSpPr>
        <p:spPr>
          <a:xfrm>
            <a:off x="2923579" y="3668340"/>
            <a:ext cx="666750" cy="0"/>
          </a:xfrm>
          <a:prstGeom prst="line">
            <a:avLst/>
          </a:prstGeom>
          <a:noFill/>
          <a:ln w="6350" cap="flat" cmpd="sng" algn="ctr">
            <a:solidFill>
              <a:srgbClr val="808080"/>
            </a:solidFill>
            <a:prstDash val="solid"/>
            <a:miter lim="800000"/>
          </a:ln>
          <a:effectLst/>
        </p:spPr>
      </p:cxnSp>
      <p:cxnSp>
        <p:nvCxnSpPr>
          <p:cNvPr id="287" name="Straight Connector 286">
            <a:extLst>
              <a:ext uri="{FF2B5EF4-FFF2-40B4-BE49-F238E27FC236}">
                <a16:creationId xmlns:a16="http://schemas.microsoft.com/office/drawing/2014/main" id="{C01DBF1F-4231-4242-8F78-90790048BA57}"/>
              </a:ext>
            </a:extLst>
          </p:cNvPr>
          <p:cNvCxnSpPr>
            <a:cxnSpLocks/>
            <a:endCxn id="293" idx="6"/>
          </p:cNvCxnSpPr>
          <p:nvPr/>
        </p:nvCxnSpPr>
        <p:spPr>
          <a:xfrm flipV="1">
            <a:off x="0" y="3658815"/>
            <a:ext cx="1093920" cy="21768"/>
          </a:xfrm>
          <a:prstGeom prst="line">
            <a:avLst/>
          </a:prstGeom>
          <a:noFill/>
          <a:ln w="6350" cap="flat" cmpd="sng" algn="ctr">
            <a:solidFill>
              <a:srgbClr val="808080"/>
            </a:solidFill>
            <a:prstDash val="solid"/>
            <a:miter lim="800000"/>
          </a:ln>
          <a:effectLst/>
        </p:spPr>
      </p:cxnSp>
      <p:cxnSp>
        <p:nvCxnSpPr>
          <p:cNvPr id="289" name="Straight Connector 288">
            <a:extLst>
              <a:ext uri="{FF2B5EF4-FFF2-40B4-BE49-F238E27FC236}">
                <a16:creationId xmlns:a16="http://schemas.microsoft.com/office/drawing/2014/main" id="{7EFA4DC6-EBE1-4231-B0C2-9BE286B69A0D}"/>
              </a:ext>
            </a:extLst>
          </p:cNvPr>
          <p:cNvCxnSpPr>
            <a:cxnSpLocks/>
            <a:stCxn id="293" idx="6"/>
            <a:endCxn id="307" idx="2"/>
          </p:cNvCxnSpPr>
          <p:nvPr/>
        </p:nvCxnSpPr>
        <p:spPr>
          <a:xfrm>
            <a:off x="1093920" y="3658815"/>
            <a:ext cx="1829659" cy="9525"/>
          </a:xfrm>
          <a:prstGeom prst="line">
            <a:avLst/>
          </a:prstGeom>
          <a:noFill/>
          <a:ln w="6350" cap="flat" cmpd="sng" algn="ctr">
            <a:solidFill>
              <a:srgbClr val="808080"/>
            </a:solidFill>
            <a:prstDash val="solid"/>
            <a:miter lim="800000"/>
          </a:ln>
          <a:effectLst/>
        </p:spPr>
      </p:cxnSp>
      <p:sp>
        <p:nvSpPr>
          <p:cNvPr id="291" name="Title 1">
            <a:extLst>
              <a:ext uri="{FF2B5EF4-FFF2-40B4-BE49-F238E27FC236}">
                <a16:creationId xmlns:a16="http://schemas.microsoft.com/office/drawing/2014/main" id="{57823C2F-2CB2-491A-9958-D54499F027EA}"/>
              </a:ext>
            </a:extLst>
          </p:cNvPr>
          <p:cNvSpPr txBox="1">
            <a:spLocks/>
          </p:cNvSpPr>
          <p:nvPr/>
        </p:nvSpPr>
        <p:spPr>
          <a:xfrm>
            <a:off x="522222" y="379325"/>
            <a:ext cx="8803130" cy="553998"/>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gradFill>
                  <a:gsLst>
                    <a:gs pos="1250">
                      <a:sysClr val="windowText" lastClr="000000"/>
                    </a:gs>
                    <a:gs pos="100000">
                      <a:sysClr val="windowText" lastClr="000000"/>
                    </a:gs>
                  </a:gsLst>
                  <a:lin ang="5400000" scaled="0"/>
                </a:gradFill>
                <a:latin typeface="Segoe UI Semibold"/>
              </a:rPr>
              <a:t>History of HA for SQL Server</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293" name="Oval 292">
            <a:extLst>
              <a:ext uri="{FF2B5EF4-FFF2-40B4-BE49-F238E27FC236}">
                <a16:creationId xmlns:a16="http://schemas.microsoft.com/office/drawing/2014/main" id="{CED23F25-5CBA-4AD7-BA3B-F72F1D3E3B68}"/>
              </a:ext>
            </a:extLst>
          </p:cNvPr>
          <p:cNvSpPr/>
          <p:nvPr/>
        </p:nvSpPr>
        <p:spPr>
          <a:xfrm>
            <a:off x="942379"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295" name="Oval 294">
            <a:extLst>
              <a:ext uri="{FF2B5EF4-FFF2-40B4-BE49-F238E27FC236}">
                <a16:creationId xmlns:a16="http://schemas.microsoft.com/office/drawing/2014/main" id="{7F41F0BE-B3C0-48FF-BC44-7346E0B315A1}"/>
              </a:ext>
            </a:extLst>
          </p:cNvPr>
          <p:cNvSpPr/>
          <p:nvPr/>
        </p:nvSpPr>
        <p:spPr>
          <a:xfrm>
            <a:off x="866608"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297" name="Oval 296">
            <a:extLst>
              <a:ext uri="{FF2B5EF4-FFF2-40B4-BE49-F238E27FC236}">
                <a16:creationId xmlns:a16="http://schemas.microsoft.com/office/drawing/2014/main" id="{0F1F2E84-1BA5-4848-9E82-376EE239FC36}"/>
              </a:ext>
            </a:extLst>
          </p:cNvPr>
          <p:cNvSpPr/>
          <p:nvPr/>
        </p:nvSpPr>
        <p:spPr>
          <a:xfrm>
            <a:off x="799073"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299" name="Straight Connector 298">
            <a:extLst>
              <a:ext uri="{FF2B5EF4-FFF2-40B4-BE49-F238E27FC236}">
                <a16:creationId xmlns:a16="http://schemas.microsoft.com/office/drawing/2014/main" id="{6160A4AB-7804-4262-A389-31D47A1E03FD}"/>
              </a:ext>
            </a:extLst>
          </p:cNvPr>
          <p:cNvCxnSpPr>
            <a:cxnSpLocks/>
            <a:stCxn id="297" idx="4"/>
          </p:cNvCxnSpPr>
          <p:nvPr/>
        </p:nvCxnSpPr>
        <p:spPr>
          <a:xfrm>
            <a:off x="1018148" y="3888089"/>
            <a:ext cx="0" cy="1279876"/>
          </a:xfrm>
          <a:prstGeom prst="line">
            <a:avLst/>
          </a:prstGeom>
          <a:noFill/>
          <a:ln w="6350" cap="flat" cmpd="sng" algn="ctr">
            <a:solidFill>
              <a:srgbClr val="808080"/>
            </a:solidFill>
            <a:prstDash val="solid"/>
            <a:miter lim="800000"/>
          </a:ln>
          <a:effectLst/>
        </p:spPr>
      </p:cxnSp>
      <p:sp>
        <p:nvSpPr>
          <p:cNvPr id="301" name="TextBox 300">
            <a:extLst>
              <a:ext uri="{FF2B5EF4-FFF2-40B4-BE49-F238E27FC236}">
                <a16:creationId xmlns:a16="http://schemas.microsoft.com/office/drawing/2014/main" id="{2989325D-9555-46B0-BECB-84F66D1F3A5B}"/>
              </a:ext>
            </a:extLst>
          </p:cNvPr>
          <p:cNvSpPr txBox="1"/>
          <p:nvPr/>
        </p:nvSpPr>
        <p:spPr>
          <a:xfrm>
            <a:off x="652061" y="2782132"/>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1989</a:t>
            </a:r>
          </a:p>
          <a:p>
            <a:r>
              <a:rPr lang="en-US" sz="1050" dirty="0">
                <a:solidFill>
                  <a:srgbClr val="9C3110"/>
                </a:solidFill>
                <a:cs typeface="Segoe UI" panose="020B0502040204020203" pitchFamily="34" charset="0"/>
              </a:rPr>
              <a:t>SQL Server 1.0</a:t>
            </a:r>
          </a:p>
        </p:txBody>
      </p:sp>
      <p:sp>
        <p:nvSpPr>
          <p:cNvPr id="303" name="TextBox 302">
            <a:extLst>
              <a:ext uri="{FF2B5EF4-FFF2-40B4-BE49-F238E27FC236}">
                <a16:creationId xmlns:a16="http://schemas.microsoft.com/office/drawing/2014/main" id="{B4680710-CDB4-41F9-B913-77587EF51569}"/>
              </a:ext>
            </a:extLst>
          </p:cNvPr>
          <p:cNvSpPr txBox="1"/>
          <p:nvPr/>
        </p:nvSpPr>
        <p:spPr>
          <a:xfrm>
            <a:off x="551173" y="5345572"/>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No Replication</a:t>
            </a:r>
            <a:endParaRPr lang="en-US" sz="1200" dirty="0">
              <a:solidFill>
                <a:srgbClr val="2A4F1C"/>
              </a:solidFill>
              <a:latin typeface="Calibri" panose="020F0502020204030204"/>
            </a:endParaRPr>
          </a:p>
        </p:txBody>
      </p:sp>
      <p:sp>
        <p:nvSpPr>
          <p:cNvPr id="305" name="Oval 304">
            <a:extLst>
              <a:ext uri="{FF2B5EF4-FFF2-40B4-BE49-F238E27FC236}">
                <a16:creationId xmlns:a16="http://schemas.microsoft.com/office/drawing/2014/main" id="{C1641700-D4BD-4E39-BB54-641D0174129B}"/>
              </a:ext>
            </a:extLst>
          </p:cNvPr>
          <p:cNvSpPr/>
          <p:nvPr/>
        </p:nvSpPr>
        <p:spPr>
          <a:xfrm>
            <a:off x="2925907" y="2044029"/>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62F6E204-B1CA-4678-BF5E-AA3709A1F596}"/>
              </a:ext>
            </a:extLst>
          </p:cNvPr>
          <p:cNvSpPr/>
          <p:nvPr/>
        </p:nvSpPr>
        <p:spPr>
          <a:xfrm>
            <a:off x="292357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255280CE-65EF-49AC-9304-1C97F4922771}"/>
              </a:ext>
            </a:extLst>
          </p:cNvPr>
          <p:cNvSpPr/>
          <p:nvPr/>
        </p:nvSpPr>
        <p:spPr>
          <a:xfrm>
            <a:off x="284780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9F8348F1-5DED-4578-97AB-7AEB155BB884}"/>
              </a:ext>
            </a:extLst>
          </p:cNvPr>
          <p:cNvSpPr/>
          <p:nvPr/>
        </p:nvSpPr>
        <p:spPr>
          <a:xfrm>
            <a:off x="278027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012720B1-9078-4A0B-85CB-0227D80E0E51}"/>
              </a:ext>
            </a:extLst>
          </p:cNvPr>
          <p:cNvSpPr/>
          <p:nvPr/>
        </p:nvSpPr>
        <p:spPr>
          <a:xfrm>
            <a:off x="3590329" y="5184546"/>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DBB91A2E-CEE0-4765-929F-2389164CD383}"/>
              </a:ext>
            </a:extLst>
          </p:cNvPr>
          <p:cNvSpPr txBox="1"/>
          <p:nvPr/>
        </p:nvSpPr>
        <p:spPr>
          <a:xfrm>
            <a:off x="2489760" y="3985288"/>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1996</a:t>
            </a:r>
          </a:p>
          <a:p>
            <a:r>
              <a:rPr lang="en-US" sz="1050" dirty="0">
                <a:solidFill>
                  <a:srgbClr val="9C3110"/>
                </a:solidFill>
                <a:cs typeface="Segoe UI" panose="020B0502040204020203" pitchFamily="34" charset="0"/>
              </a:rPr>
              <a:t>SQL Server 6.0</a:t>
            </a:r>
          </a:p>
        </p:txBody>
      </p:sp>
      <p:sp>
        <p:nvSpPr>
          <p:cNvPr id="317" name="TextBox 316">
            <a:extLst>
              <a:ext uri="{FF2B5EF4-FFF2-40B4-BE49-F238E27FC236}">
                <a16:creationId xmlns:a16="http://schemas.microsoft.com/office/drawing/2014/main" id="{9F3FD6BE-C764-4DCE-81E1-2AE07BE3FFCB}"/>
              </a:ext>
            </a:extLst>
          </p:cNvPr>
          <p:cNvSpPr txBox="1"/>
          <p:nvPr/>
        </p:nvSpPr>
        <p:spPr>
          <a:xfrm>
            <a:off x="1792350" y="1575767"/>
            <a:ext cx="2121319"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Transactional Replication</a:t>
            </a:r>
          </a:p>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Snapshot Replication</a:t>
            </a:r>
            <a:endParaRPr lang="en-US" sz="1200" dirty="0">
              <a:solidFill>
                <a:srgbClr val="2A4F1C"/>
              </a:solidFill>
              <a:latin typeface="Calibri" panose="020F0502020204030204"/>
            </a:endParaRPr>
          </a:p>
        </p:txBody>
      </p:sp>
      <p:sp>
        <p:nvSpPr>
          <p:cNvPr id="319" name="Oval 318">
            <a:extLst>
              <a:ext uri="{FF2B5EF4-FFF2-40B4-BE49-F238E27FC236}">
                <a16:creationId xmlns:a16="http://schemas.microsoft.com/office/drawing/2014/main" id="{DC12819F-5D80-496D-8BEE-02555402D32E}"/>
              </a:ext>
            </a:extLst>
          </p:cNvPr>
          <p:cNvSpPr/>
          <p:nvPr/>
        </p:nvSpPr>
        <p:spPr>
          <a:xfrm>
            <a:off x="359032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798A557A-CBA0-4DF7-A65F-48C38423DA8B}"/>
              </a:ext>
            </a:extLst>
          </p:cNvPr>
          <p:cNvSpPr/>
          <p:nvPr/>
        </p:nvSpPr>
        <p:spPr>
          <a:xfrm>
            <a:off x="351455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DBA5E469-CA7C-4AF7-91FF-8534553E1BDB}"/>
              </a:ext>
            </a:extLst>
          </p:cNvPr>
          <p:cNvSpPr/>
          <p:nvPr/>
        </p:nvSpPr>
        <p:spPr>
          <a:xfrm>
            <a:off x="344702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2224C708-F086-4919-AC38-8CC5A9B4F6A3}"/>
              </a:ext>
            </a:extLst>
          </p:cNvPr>
          <p:cNvSpPr/>
          <p:nvPr/>
        </p:nvSpPr>
        <p:spPr>
          <a:xfrm>
            <a:off x="942379" y="5165281"/>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327" name="Straight Connector 326">
            <a:extLst>
              <a:ext uri="{FF2B5EF4-FFF2-40B4-BE49-F238E27FC236}">
                <a16:creationId xmlns:a16="http://schemas.microsoft.com/office/drawing/2014/main" id="{70027C65-0098-4132-840D-9B378528FBDF}"/>
              </a:ext>
            </a:extLst>
          </p:cNvPr>
          <p:cNvCxnSpPr>
            <a:cxnSpLocks/>
          </p:cNvCxnSpPr>
          <p:nvPr/>
        </p:nvCxnSpPr>
        <p:spPr>
          <a:xfrm>
            <a:off x="2999348" y="2179620"/>
            <a:ext cx="0" cy="1279876"/>
          </a:xfrm>
          <a:prstGeom prst="line">
            <a:avLst/>
          </a:prstGeom>
          <a:noFill/>
          <a:ln w="6350" cap="flat" cmpd="sng" algn="ctr">
            <a:solidFill>
              <a:srgbClr val="808080"/>
            </a:solidFill>
            <a:prstDash val="solid"/>
            <a:miter lim="800000"/>
          </a:ln>
          <a:effectLst/>
        </p:spPr>
      </p:cxnSp>
      <p:sp>
        <p:nvSpPr>
          <p:cNvPr id="329" name="TextBox 328">
            <a:extLst>
              <a:ext uri="{FF2B5EF4-FFF2-40B4-BE49-F238E27FC236}">
                <a16:creationId xmlns:a16="http://schemas.microsoft.com/office/drawing/2014/main" id="{8D024FF3-1A70-493D-9C90-772571F4F959}"/>
              </a:ext>
            </a:extLst>
          </p:cNvPr>
          <p:cNvSpPr txBox="1"/>
          <p:nvPr/>
        </p:nvSpPr>
        <p:spPr>
          <a:xfrm>
            <a:off x="3218422" y="2790916"/>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1998</a:t>
            </a:r>
          </a:p>
          <a:p>
            <a:r>
              <a:rPr lang="en-US" sz="1050" dirty="0">
                <a:solidFill>
                  <a:srgbClr val="9C3110"/>
                </a:solidFill>
                <a:cs typeface="Segoe UI" panose="020B0502040204020203" pitchFamily="34" charset="0"/>
              </a:rPr>
              <a:t>SQL Server 7.0</a:t>
            </a:r>
          </a:p>
        </p:txBody>
      </p:sp>
      <p:cxnSp>
        <p:nvCxnSpPr>
          <p:cNvPr id="331" name="Straight Connector 330">
            <a:extLst>
              <a:ext uri="{FF2B5EF4-FFF2-40B4-BE49-F238E27FC236}">
                <a16:creationId xmlns:a16="http://schemas.microsoft.com/office/drawing/2014/main" id="{506075AE-D909-43DD-BA55-4D3AB30F3345}"/>
              </a:ext>
            </a:extLst>
          </p:cNvPr>
          <p:cNvCxnSpPr>
            <a:cxnSpLocks/>
          </p:cNvCxnSpPr>
          <p:nvPr/>
        </p:nvCxnSpPr>
        <p:spPr>
          <a:xfrm>
            <a:off x="3659329" y="3897614"/>
            <a:ext cx="0" cy="1279876"/>
          </a:xfrm>
          <a:prstGeom prst="line">
            <a:avLst/>
          </a:prstGeom>
          <a:noFill/>
          <a:ln w="6350" cap="flat" cmpd="sng" algn="ctr">
            <a:solidFill>
              <a:srgbClr val="808080"/>
            </a:solidFill>
            <a:prstDash val="solid"/>
            <a:miter lim="800000"/>
          </a:ln>
          <a:effectLst/>
        </p:spPr>
      </p:cxnSp>
      <p:sp>
        <p:nvSpPr>
          <p:cNvPr id="333" name="TextBox 332">
            <a:extLst>
              <a:ext uri="{FF2B5EF4-FFF2-40B4-BE49-F238E27FC236}">
                <a16:creationId xmlns:a16="http://schemas.microsoft.com/office/drawing/2014/main" id="{17A582EB-362A-436D-BF7B-CA82855D38FC}"/>
              </a:ext>
            </a:extLst>
          </p:cNvPr>
          <p:cNvSpPr txBox="1"/>
          <p:nvPr/>
        </p:nvSpPr>
        <p:spPr>
          <a:xfrm>
            <a:off x="3075120" y="5366947"/>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Failover Cluster</a:t>
            </a:r>
          </a:p>
        </p:txBody>
      </p:sp>
      <p:sp>
        <p:nvSpPr>
          <p:cNvPr id="335" name="Oval 334">
            <a:extLst>
              <a:ext uri="{FF2B5EF4-FFF2-40B4-BE49-F238E27FC236}">
                <a16:creationId xmlns:a16="http://schemas.microsoft.com/office/drawing/2014/main" id="{4714D6AA-95DA-4C17-B7BF-44B6C2FB56EF}"/>
              </a:ext>
            </a:extLst>
          </p:cNvPr>
          <p:cNvSpPr/>
          <p:nvPr/>
        </p:nvSpPr>
        <p:spPr>
          <a:xfrm>
            <a:off x="429517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7E9DA905-A470-46B7-B5C1-F7CB0BF51CD4}"/>
              </a:ext>
            </a:extLst>
          </p:cNvPr>
          <p:cNvSpPr/>
          <p:nvPr/>
        </p:nvSpPr>
        <p:spPr>
          <a:xfrm>
            <a:off x="421940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2635E150-48C0-4136-9D9B-421D4C90B707}"/>
              </a:ext>
            </a:extLst>
          </p:cNvPr>
          <p:cNvSpPr/>
          <p:nvPr/>
        </p:nvSpPr>
        <p:spPr>
          <a:xfrm>
            <a:off x="415187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41" name="TextBox 340">
            <a:extLst>
              <a:ext uri="{FF2B5EF4-FFF2-40B4-BE49-F238E27FC236}">
                <a16:creationId xmlns:a16="http://schemas.microsoft.com/office/drawing/2014/main" id="{CF56E15C-FB68-4C0F-9052-6241CD5793FB}"/>
              </a:ext>
            </a:extLst>
          </p:cNvPr>
          <p:cNvSpPr txBox="1"/>
          <p:nvPr/>
        </p:nvSpPr>
        <p:spPr>
          <a:xfrm>
            <a:off x="3975489" y="3971685"/>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2000</a:t>
            </a:r>
          </a:p>
          <a:p>
            <a:r>
              <a:rPr lang="en-US" sz="1050" dirty="0">
                <a:solidFill>
                  <a:srgbClr val="9C3110"/>
                </a:solidFill>
                <a:cs typeface="Segoe UI" panose="020B0502040204020203" pitchFamily="34" charset="0"/>
              </a:rPr>
              <a:t>SQL Server 2000</a:t>
            </a:r>
          </a:p>
        </p:txBody>
      </p:sp>
      <p:cxnSp>
        <p:nvCxnSpPr>
          <p:cNvPr id="343" name="Straight Connector 342">
            <a:extLst>
              <a:ext uri="{FF2B5EF4-FFF2-40B4-BE49-F238E27FC236}">
                <a16:creationId xmlns:a16="http://schemas.microsoft.com/office/drawing/2014/main" id="{A6460BE9-E252-4CE2-91D2-4A4E935B4121}"/>
              </a:ext>
            </a:extLst>
          </p:cNvPr>
          <p:cNvCxnSpPr>
            <a:cxnSpLocks/>
          </p:cNvCxnSpPr>
          <p:nvPr/>
        </p:nvCxnSpPr>
        <p:spPr>
          <a:xfrm>
            <a:off x="4370948" y="2179620"/>
            <a:ext cx="0" cy="1279876"/>
          </a:xfrm>
          <a:prstGeom prst="line">
            <a:avLst/>
          </a:prstGeom>
          <a:noFill/>
          <a:ln w="6350" cap="flat" cmpd="sng" algn="ctr">
            <a:solidFill>
              <a:srgbClr val="808080"/>
            </a:solidFill>
            <a:prstDash val="solid"/>
            <a:miter lim="800000"/>
          </a:ln>
          <a:effectLst/>
        </p:spPr>
      </p:cxnSp>
      <p:sp>
        <p:nvSpPr>
          <p:cNvPr id="345" name="TextBox 344">
            <a:extLst>
              <a:ext uri="{FF2B5EF4-FFF2-40B4-BE49-F238E27FC236}">
                <a16:creationId xmlns:a16="http://schemas.microsoft.com/office/drawing/2014/main" id="{8F50CFA5-3E97-4EAA-9F47-1841FF550283}"/>
              </a:ext>
            </a:extLst>
          </p:cNvPr>
          <p:cNvSpPr txBox="1"/>
          <p:nvPr/>
        </p:nvSpPr>
        <p:spPr>
          <a:xfrm>
            <a:off x="3900410" y="1687774"/>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Merge Replication</a:t>
            </a:r>
            <a:endParaRPr lang="en-US" sz="1200" dirty="0">
              <a:solidFill>
                <a:srgbClr val="2A4F1C"/>
              </a:solidFill>
              <a:latin typeface="Calibri" panose="020F0502020204030204"/>
            </a:endParaRPr>
          </a:p>
        </p:txBody>
      </p:sp>
      <p:sp>
        <p:nvSpPr>
          <p:cNvPr id="347" name="Oval 346">
            <a:extLst>
              <a:ext uri="{FF2B5EF4-FFF2-40B4-BE49-F238E27FC236}">
                <a16:creationId xmlns:a16="http://schemas.microsoft.com/office/drawing/2014/main" id="{4D983702-0291-41B7-BD2E-3E1AFFA5C439}"/>
              </a:ext>
            </a:extLst>
          </p:cNvPr>
          <p:cNvSpPr/>
          <p:nvPr/>
        </p:nvSpPr>
        <p:spPr>
          <a:xfrm>
            <a:off x="4295179" y="2042277"/>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8BDD68FE-E0A3-43CE-A7D4-C25FF7AA2D1E}"/>
              </a:ext>
            </a:extLst>
          </p:cNvPr>
          <p:cNvSpPr/>
          <p:nvPr/>
        </p:nvSpPr>
        <p:spPr>
          <a:xfrm>
            <a:off x="599062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1" name="Oval 350">
            <a:extLst>
              <a:ext uri="{FF2B5EF4-FFF2-40B4-BE49-F238E27FC236}">
                <a16:creationId xmlns:a16="http://schemas.microsoft.com/office/drawing/2014/main" id="{B4DB5D20-072D-4C7E-9697-FB26C06C5EEF}"/>
              </a:ext>
            </a:extLst>
          </p:cNvPr>
          <p:cNvSpPr/>
          <p:nvPr/>
        </p:nvSpPr>
        <p:spPr>
          <a:xfrm>
            <a:off x="591485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3" name="Oval 352">
            <a:extLst>
              <a:ext uri="{FF2B5EF4-FFF2-40B4-BE49-F238E27FC236}">
                <a16:creationId xmlns:a16="http://schemas.microsoft.com/office/drawing/2014/main" id="{01B12F99-C4CE-42C2-9693-C770346BD398}"/>
              </a:ext>
            </a:extLst>
          </p:cNvPr>
          <p:cNvSpPr/>
          <p:nvPr/>
        </p:nvSpPr>
        <p:spPr>
          <a:xfrm>
            <a:off x="584732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5" name="TextBox 354">
            <a:extLst>
              <a:ext uri="{FF2B5EF4-FFF2-40B4-BE49-F238E27FC236}">
                <a16:creationId xmlns:a16="http://schemas.microsoft.com/office/drawing/2014/main" id="{CE09DE30-657A-4355-ACB4-4A89DE8E9F7D}"/>
              </a:ext>
            </a:extLst>
          </p:cNvPr>
          <p:cNvSpPr txBox="1"/>
          <p:nvPr/>
        </p:nvSpPr>
        <p:spPr>
          <a:xfrm>
            <a:off x="5659829" y="2872257"/>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2005</a:t>
            </a:r>
          </a:p>
          <a:p>
            <a:r>
              <a:rPr lang="en-US" sz="1050" dirty="0">
                <a:solidFill>
                  <a:srgbClr val="9C3110"/>
                </a:solidFill>
                <a:cs typeface="Segoe UI" panose="020B0502040204020203" pitchFamily="34" charset="0"/>
              </a:rPr>
              <a:t>SQL Server 2005</a:t>
            </a:r>
          </a:p>
        </p:txBody>
      </p:sp>
      <p:cxnSp>
        <p:nvCxnSpPr>
          <p:cNvPr id="357" name="Straight Connector 356">
            <a:extLst>
              <a:ext uri="{FF2B5EF4-FFF2-40B4-BE49-F238E27FC236}">
                <a16:creationId xmlns:a16="http://schemas.microsoft.com/office/drawing/2014/main" id="{30E6892B-4F22-48F6-AAB2-49296DE6832D}"/>
              </a:ext>
            </a:extLst>
          </p:cNvPr>
          <p:cNvCxnSpPr>
            <a:cxnSpLocks/>
          </p:cNvCxnSpPr>
          <p:nvPr/>
        </p:nvCxnSpPr>
        <p:spPr>
          <a:xfrm>
            <a:off x="6066398" y="3897614"/>
            <a:ext cx="0" cy="1279876"/>
          </a:xfrm>
          <a:prstGeom prst="line">
            <a:avLst/>
          </a:prstGeom>
          <a:noFill/>
          <a:ln w="6350" cap="flat" cmpd="sng" algn="ctr">
            <a:solidFill>
              <a:srgbClr val="808080"/>
            </a:solidFill>
            <a:prstDash val="solid"/>
            <a:miter lim="800000"/>
          </a:ln>
          <a:effectLst/>
        </p:spPr>
      </p:cxnSp>
      <p:sp>
        <p:nvSpPr>
          <p:cNvPr id="359" name="Oval 358">
            <a:extLst>
              <a:ext uri="{FF2B5EF4-FFF2-40B4-BE49-F238E27FC236}">
                <a16:creationId xmlns:a16="http://schemas.microsoft.com/office/drawing/2014/main" id="{37FD70DF-D2CC-4F36-A31A-4B772B65D23B}"/>
              </a:ext>
            </a:extLst>
          </p:cNvPr>
          <p:cNvSpPr/>
          <p:nvPr/>
        </p:nvSpPr>
        <p:spPr>
          <a:xfrm>
            <a:off x="5994010" y="5177490"/>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1" name="TextBox 360">
            <a:extLst>
              <a:ext uri="{FF2B5EF4-FFF2-40B4-BE49-F238E27FC236}">
                <a16:creationId xmlns:a16="http://schemas.microsoft.com/office/drawing/2014/main" id="{A125D34E-CDC6-4508-8A5A-6C5449B17F36}"/>
              </a:ext>
            </a:extLst>
          </p:cNvPr>
          <p:cNvSpPr txBox="1"/>
          <p:nvPr/>
        </p:nvSpPr>
        <p:spPr>
          <a:xfrm>
            <a:off x="5132947" y="5381021"/>
            <a:ext cx="2121319" cy="461665"/>
          </a:xfrm>
          <a:prstGeom prst="rect">
            <a:avLst/>
          </a:prstGeom>
          <a:noFill/>
        </p:spPr>
        <p:txBody>
          <a:bodyPr wrap="square" rtlCol="0">
            <a:spAutoFit/>
          </a:bodyPr>
          <a:lstStyle/>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Database Mirroring</a:t>
            </a:r>
          </a:p>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Fast Recovery</a:t>
            </a:r>
            <a:endParaRPr lang="en-US" sz="1200" dirty="0">
              <a:solidFill>
                <a:srgbClr val="2A4F1C"/>
              </a:solidFill>
              <a:latin typeface="Calibri" panose="020F0502020204030204"/>
            </a:endParaRPr>
          </a:p>
        </p:txBody>
      </p:sp>
      <p:sp>
        <p:nvSpPr>
          <p:cNvPr id="363" name="Oval 362">
            <a:extLst>
              <a:ext uri="{FF2B5EF4-FFF2-40B4-BE49-F238E27FC236}">
                <a16:creationId xmlns:a16="http://schemas.microsoft.com/office/drawing/2014/main" id="{45D43D7D-950A-477D-B316-72E631BAD14A}"/>
              </a:ext>
            </a:extLst>
          </p:cNvPr>
          <p:cNvSpPr/>
          <p:nvPr/>
        </p:nvSpPr>
        <p:spPr>
          <a:xfrm>
            <a:off x="8390929"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5" name="Oval 364">
            <a:extLst>
              <a:ext uri="{FF2B5EF4-FFF2-40B4-BE49-F238E27FC236}">
                <a16:creationId xmlns:a16="http://schemas.microsoft.com/office/drawing/2014/main" id="{EAC29CE2-4CA6-4A1C-9C27-C2C32EF7E4FF}"/>
              </a:ext>
            </a:extLst>
          </p:cNvPr>
          <p:cNvSpPr/>
          <p:nvPr/>
        </p:nvSpPr>
        <p:spPr>
          <a:xfrm>
            <a:off x="8315158"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7" name="Oval 366">
            <a:extLst>
              <a:ext uri="{FF2B5EF4-FFF2-40B4-BE49-F238E27FC236}">
                <a16:creationId xmlns:a16="http://schemas.microsoft.com/office/drawing/2014/main" id="{24C39009-964F-462B-90AB-38E4B1C68F1F}"/>
              </a:ext>
            </a:extLst>
          </p:cNvPr>
          <p:cNvSpPr/>
          <p:nvPr/>
        </p:nvSpPr>
        <p:spPr>
          <a:xfrm>
            <a:off x="8247623"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9" name="TextBox 368">
            <a:extLst>
              <a:ext uri="{FF2B5EF4-FFF2-40B4-BE49-F238E27FC236}">
                <a16:creationId xmlns:a16="http://schemas.microsoft.com/office/drawing/2014/main" id="{277E1256-014E-4D3B-BBAB-DC6B68043375}"/>
              </a:ext>
            </a:extLst>
          </p:cNvPr>
          <p:cNvSpPr txBox="1"/>
          <p:nvPr/>
        </p:nvSpPr>
        <p:spPr>
          <a:xfrm>
            <a:off x="8059334" y="3899053"/>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2012</a:t>
            </a:r>
          </a:p>
          <a:p>
            <a:r>
              <a:rPr lang="en-US" sz="1050" dirty="0">
                <a:solidFill>
                  <a:srgbClr val="9C3110"/>
                </a:solidFill>
                <a:cs typeface="Segoe UI" panose="020B0502040204020203" pitchFamily="34" charset="0"/>
              </a:rPr>
              <a:t>SQL Server 2012</a:t>
            </a:r>
          </a:p>
        </p:txBody>
      </p:sp>
      <p:cxnSp>
        <p:nvCxnSpPr>
          <p:cNvPr id="371" name="Straight Connector 370">
            <a:extLst>
              <a:ext uri="{FF2B5EF4-FFF2-40B4-BE49-F238E27FC236}">
                <a16:creationId xmlns:a16="http://schemas.microsoft.com/office/drawing/2014/main" id="{D4FD5B08-8BB3-4964-8FFA-220863053225}"/>
              </a:ext>
            </a:extLst>
          </p:cNvPr>
          <p:cNvCxnSpPr>
            <a:cxnSpLocks/>
          </p:cNvCxnSpPr>
          <p:nvPr/>
        </p:nvCxnSpPr>
        <p:spPr>
          <a:xfrm>
            <a:off x="8466697" y="2166936"/>
            <a:ext cx="0" cy="1279876"/>
          </a:xfrm>
          <a:prstGeom prst="line">
            <a:avLst/>
          </a:prstGeom>
          <a:noFill/>
          <a:ln w="6350" cap="flat" cmpd="sng" algn="ctr">
            <a:solidFill>
              <a:srgbClr val="808080"/>
            </a:solidFill>
            <a:prstDash val="solid"/>
            <a:miter lim="800000"/>
          </a:ln>
          <a:effectLst/>
        </p:spPr>
      </p:cxnSp>
      <p:sp>
        <p:nvSpPr>
          <p:cNvPr id="373" name="TextBox 372">
            <a:extLst>
              <a:ext uri="{FF2B5EF4-FFF2-40B4-BE49-F238E27FC236}">
                <a16:creationId xmlns:a16="http://schemas.microsoft.com/office/drawing/2014/main" id="{9C2E6979-DD8B-4517-8683-92D344B5CFB0}"/>
              </a:ext>
            </a:extLst>
          </p:cNvPr>
          <p:cNvSpPr txBox="1"/>
          <p:nvPr/>
        </p:nvSpPr>
        <p:spPr>
          <a:xfrm>
            <a:off x="7461808" y="1775822"/>
            <a:ext cx="2711240"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Always on Availability Groups</a:t>
            </a:r>
            <a:endParaRPr lang="en-US" sz="1200" dirty="0">
              <a:solidFill>
                <a:srgbClr val="2A4F1C"/>
              </a:solidFill>
              <a:latin typeface="Calibri" panose="020F0502020204030204"/>
            </a:endParaRPr>
          </a:p>
        </p:txBody>
      </p:sp>
      <p:sp>
        <p:nvSpPr>
          <p:cNvPr id="375" name="Oval 374">
            <a:extLst>
              <a:ext uri="{FF2B5EF4-FFF2-40B4-BE49-F238E27FC236}">
                <a16:creationId xmlns:a16="http://schemas.microsoft.com/office/drawing/2014/main" id="{0FC1E5FB-FC7F-4533-8B8F-CD49CFF8DFA1}"/>
              </a:ext>
            </a:extLst>
          </p:cNvPr>
          <p:cNvSpPr/>
          <p:nvPr/>
        </p:nvSpPr>
        <p:spPr>
          <a:xfrm>
            <a:off x="8390926" y="203402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FA581A10-5BC5-4624-936F-B80E1E93D1F6}"/>
              </a:ext>
            </a:extLst>
          </p:cNvPr>
          <p:cNvSpPr/>
          <p:nvPr/>
        </p:nvSpPr>
        <p:spPr>
          <a:xfrm>
            <a:off x="9737542"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0CC48B79-49FD-46A5-8879-43565B0D663D}"/>
              </a:ext>
            </a:extLst>
          </p:cNvPr>
          <p:cNvSpPr/>
          <p:nvPr/>
        </p:nvSpPr>
        <p:spPr>
          <a:xfrm>
            <a:off x="9661771"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81" name="Oval 380">
            <a:extLst>
              <a:ext uri="{FF2B5EF4-FFF2-40B4-BE49-F238E27FC236}">
                <a16:creationId xmlns:a16="http://schemas.microsoft.com/office/drawing/2014/main" id="{B7147DB9-B1FF-4895-81AB-22B54782EE8E}"/>
              </a:ext>
            </a:extLst>
          </p:cNvPr>
          <p:cNvSpPr/>
          <p:nvPr/>
        </p:nvSpPr>
        <p:spPr>
          <a:xfrm>
            <a:off x="9594236"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83" name="TextBox 382">
            <a:extLst>
              <a:ext uri="{FF2B5EF4-FFF2-40B4-BE49-F238E27FC236}">
                <a16:creationId xmlns:a16="http://schemas.microsoft.com/office/drawing/2014/main" id="{13095D35-B417-4B03-87C6-AC36299984FE}"/>
              </a:ext>
            </a:extLst>
          </p:cNvPr>
          <p:cNvSpPr txBox="1"/>
          <p:nvPr/>
        </p:nvSpPr>
        <p:spPr>
          <a:xfrm>
            <a:off x="9327845" y="2853785"/>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2016</a:t>
            </a:r>
          </a:p>
          <a:p>
            <a:r>
              <a:rPr lang="en-US" sz="1050" dirty="0">
                <a:solidFill>
                  <a:srgbClr val="9C3110"/>
                </a:solidFill>
                <a:cs typeface="Segoe UI" panose="020B0502040204020203" pitchFamily="34" charset="0"/>
              </a:rPr>
              <a:t>SQL Server 2016</a:t>
            </a:r>
          </a:p>
        </p:txBody>
      </p:sp>
      <p:cxnSp>
        <p:nvCxnSpPr>
          <p:cNvPr id="385" name="Straight Connector 384">
            <a:extLst>
              <a:ext uri="{FF2B5EF4-FFF2-40B4-BE49-F238E27FC236}">
                <a16:creationId xmlns:a16="http://schemas.microsoft.com/office/drawing/2014/main" id="{803FC8A9-BB74-4E38-8552-E6C7B0F99FF5}"/>
              </a:ext>
            </a:extLst>
          </p:cNvPr>
          <p:cNvCxnSpPr>
            <a:cxnSpLocks/>
          </p:cNvCxnSpPr>
          <p:nvPr/>
        </p:nvCxnSpPr>
        <p:spPr>
          <a:xfrm>
            <a:off x="9825591" y="3897614"/>
            <a:ext cx="0" cy="1279876"/>
          </a:xfrm>
          <a:prstGeom prst="line">
            <a:avLst/>
          </a:prstGeom>
          <a:noFill/>
          <a:ln w="6350" cap="flat" cmpd="sng" algn="ctr">
            <a:solidFill>
              <a:srgbClr val="5F503B"/>
            </a:solidFill>
            <a:prstDash val="solid"/>
            <a:miter lim="800000"/>
          </a:ln>
          <a:effectLst/>
        </p:spPr>
      </p:cxnSp>
      <p:sp>
        <p:nvSpPr>
          <p:cNvPr id="387" name="TextBox 386">
            <a:extLst>
              <a:ext uri="{FF2B5EF4-FFF2-40B4-BE49-F238E27FC236}">
                <a16:creationId xmlns:a16="http://schemas.microsoft.com/office/drawing/2014/main" id="{7C6B8F0E-F908-49DB-BC78-5183A9E9F36F}"/>
              </a:ext>
            </a:extLst>
          </p:cNvPr>
          <p:cNvSpPr txBox="1"/>
          <p:nvPr/>
        </p:nvSpPr>
        <p:spPr>
          <a:xfrm>
            <a:off x="8480123" y="5345572"/>
            <a:ext cx="2711240"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Domain Independent Always on Availability Groups</a:t>
            </a:r>
            <a:endParaRPr lang="en-US" sz="1200" dirty="0">
              <a:solidFill>
                <a:srgbClr val="2A4F1C"/>
              </a:solidFill>
              <a:latin typeface="Calibri" panose="020F0502020204030204"/>
            </a:endParaRPr>
          </a:p>
        </p:txBody>
      </p:sp>
      <p:sp>
        <p:nvSpPr>
          <p:cNvPr id="389" name="Oval 388">
            <a:extLst>
              <a:ext uri="{FF2B5EF4-FFF2-40B4-BE49-F238E27FC236}">
                <a16:creationId xmlns:a16="http://schemas.microsoft.com/office/drawing/2014/main" id="{D4EC0DD2-0F24-4469-9362-EB014D7CC63D}"/>
              </a:ext>
            </a:extLst>
          </p:cNvPr>
          <p:cNvSpPr/>
          <p:nvPr/>
        </p:nvSpPr>
        <p:spPr>
          <a:xfrm>
            <a:off x="9759973" y="5184546"/>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DB050CF1-F270-4DF8-A803-5B3F00E496CE}"/>
              </a:ext>
            </a:extLst>
          </p:cNvPr>
          <p:cNvSpPr/>
          <p:nvPr/>
        </p:nvSpPr>
        <p:spPr>
          <a:xfrm>
            <a:off x="10793968" y="3609020"/>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3" name="Oval 392">
            <a:extLst>
              <a:ext uri="{FF2B5EF4-FFF2-40B4-BE49-F238E27FC236}">
                <a16:creationId xmlns:a16="http://schemas.microsoft.com/office/drawing/2014/main" id="{28D454C6-973E-4A42-AECE-15B0B8A23336}"/>
              </a:ext>
            </a:extLst>
          </p:cNvPr>
          <p:cNvSpPr/>
          <p:nvPr/>
        </p:nvSpPr>
        <p:spPr>
          <a:xfrm>
            <a:off x="10718197" y="3529925"/>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6F27BC8C-9282-4877-9E0B-653CDE384310}"/>
              </a:ext>
            </a:extLst>
          </p:cNvPr>
          <p:cNvSpPr/>
          <p:nvPr/>
        </p:nvSpPr>
        <p:spPr>
          <a:xfrm>
            <a:off x="10650662" y="3471738"/>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397" name="Straight Connector 396">
            <a:extLst>
              <a:ext uri="{FF2B5EF4-FFF2-40B4-BE49-F238E27FC236}">
                <a16:creationId xmlns:a16="http://schemas.microsoft.com/office/drawing/2014/main" id="{479D5AE7-708F-4733-920B-DF698AFA6A4E}"/>
              </a:ext>
            </a:extLst>
          </p:cNvPr>
          <p:cNvCxnSpPr>
            <a:cxnSpLocks/>
          </p:cNvCxnSpPr>
          <p:nvPr/>
        </p:nvCxnSpPr>
        <p:spPr>
          <a:xfrm>
            <a:off x="10869719" y="2191862"/>
            <a:ext cx="0" cy="1279876"/>
          </a:xfrm>
          <a:prstGeom prst="line">
            <a:avLst/>
          </a:prstGeom>
          <a:noFill/>
          <a:ln w="6350" cap="flat" cmpd="sng" algn="ctr">
            <a:solidFill>
              <a:srgbClr val="5F503B"/>
            </a:solidFill>
            <a:prstDash val="solid"/>
            <a:miter lim="800000"/>
          </a:ln>
          <a:effectLst/>
        </p:spPr>
      </p:cxnSp>
      <p:sp>
        <p:nvSpPr>
          <p:cNvPr id="399" name="TextBox 398">
            <a:extLst>
              <a:ext uri="{FF2B5EF4-FFF2-40B4-BE49-F238E27FC236}">
                <a16:creationId xmlns:a16="http://schemas.microsoft.com/office/drawing/2014/main" id="{FE75D316-A3FC-45C9-B48D-2E39ACB4022B}"/>
              </a:ext>
            </a:extLst>
          </p:cNvPr>
          <p:cNvSpPr txBox="1"/>
          <p:nvPr/>
        </p:nvSpPr>
        <p:spPr>
          <a:xfrm>
            <a:off x="9791760" y="1640876"/>
            <a:ext cx="2232882"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Enhanced Always on Availability Groups</a:t>
            </a:r>
            <a:endParaRPr lang="en-US" sz="1200" dirty="0">
              <a:solidFill>
                <a:srgbClr val="2A4F1C"/>
              </a:solidFill>
              <a:latin typeface="Calibri" panose="020F0502020204030204"/>
            </a:endParaRPr>
          </a:p>
        </p:txBody>
      </p:sp>
      <p:sp>
        <p:nvSpPr>
          <p:cNvPr id="401" name="Oval 400">
            <a:extLst>
              <a:ext uri="{FF2B5EF4-FFF2-40B4-BE49-F238E27FC236}">
                <a16:creationId xmlns:a16="http://schemas.microsoft.com/office/drawing/2014/main" id="{6AFCBA07-46FF-4961-AD28-859EF244A9E2}"/>
              </a:ext>
            </a:extLst>
          </p:cNvPr>
          <p:cNvSpPr/>
          <p:nvPr/>
        </p:nvSpPr>
        <p:spPr>
          <a:xfrm>
            <a:off x="10793948" y="2049429"/>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45" name="TextBox 444">
            <a:extLst>
              <a:ext uri="{FF2B5EF4-FFF2-40B4-BE49-F238E27FC236}">
                <a16:creationId xmlns:a16="http://schemas.microsoft.com/office/drawing/2014/main" id="{CFE13124-3D9C-4FE8-9A83-07C33CD4F33A}"/>
              </a:ext>
            </a:extLst>
          </p:cNvPr>
          <p:cNvSpPr txBox="1"/>
          <p:nvPr/>
        </p:nvSpPr>
        <p:spPr>
          <a:xfrm>
            <a:off x="10612813" y="3968939"/>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2019</a:t>
            </a:r>
          </a:p>
          <a:p>
            <a:r>
              <a:rPr lang="en-US" sz="1050" dirty="0">
                <a:solidFill>
                  <a:srgbClr val="9C3110"/>
                </a:solidFill>
                <a:cs typeface="Segoe UI" panose="020B0502040204020203" pitchFamily="34" charset="0"/>
              </a:rPr>
              <a:t>SQL Server 2019</a:t>
            </a:r>
          </a:p>
        </p:txBody>
      </p:sp>
      <p:cxnSp>
        <p:nvCxnSpPr>
          <p:cNvPr id="447" name="Straight Connector 446">
            <a:extLst>
              <a:ext uri="{FF2B5EF4-FFF2-40B4-BE49-F238E27FC236}">
                <a16:creationId xmlns:a16="http://schemas.microsoft.com/office/drawing/2014/main" id="{05966300-C0A4-48EA-B2D8-10A85F03B8CD}"/>
              </a:ext>
            </a:extLst>
          </p:cNvPr>
          <p:cNvCxnSpPr>
            <a:cxnSpLocks/>
          </p:cNvCxnSpPr>
          <p:nvPr/>
        </p:nvCxnSpPr>
        <p:spPr>
          <a:xfrm flipV="1">
            <a:off x="10945509" y="3668340"/>
            <a:ext cx="1246491" cy="12242"/>
          </a:xfrm>
          <a:prstGeom prst="line">
            <a:avLst/>
          </a:prstGeom>
          <a:ln>
            <a:solidFill>
              <a:srgbClr val="8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15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5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8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6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6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7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7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7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7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7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8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8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8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7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9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9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9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9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0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9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4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7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p:bldP spid="295" grpId="0" animBg="1"/>
      <p:bldP spid="297" grpId="0" animBg="1"/>
      <p:bldP spid="301" grpId="0"/>
      <p:bldP spid="303" grpId="0"/>
      <p:bldP spid="305" grpId="0" animBg="1"/>
      <p:bldP spid="307" grpId="0" animBg="1"/>
      <p:bldP spid="309" grpId="0" animBg="1"/>
      <p:bldP spid="311" grpId="0" animBg="1"/>
      <p:bldP spid="313" grpId="0" animBg="1"/>
      <p:bldP spid="315" grpId="0"/>
      <p:bldP spid="317" grpId="0"/>
      <p:bldP spid="319" grpId="0" animBg="1"/>
      <p:bldP spid="321" grpId="0" animBg="1"/>
      <p:bldP spid="323" grpId="0" animBg="1"/>
      <p:bldP spid="325" grpId="0" animBg="1"/>
      <p:bldP spid="329" grpId="0"/>
      <p:bldP spid="333" grpId="0"/>
      <p:bldP spid="335" grpId="0" animBg="1"/>
      <p:bldP spid="337" grpId="0" animBg="1"/>
      <p:bldP spid="339" grpId="0" animBg="1"/>
      <p:bldP spid="341" grpId="0"/>
      <p:bldP spid="345" grpId="0"/>
      <p:bldP spid="347" grpId="0" animBg="1"/>
      <p:bldP spid="349" grpId="0" animBg="1"/>
      <p:bldP spid="351" grpId="0" animBg="1"/>
      <p:bldP spid="353" grpId="0" animBg="1"/>
      <p:bldP spid="355" grpId="0"/>
      <p:bldP spid="359" grpId="0" animBg="1"/>
      <p:bldP spid="361" grpId="0"/>
      <p:bldP spid="363" grpId="0" animBg="1"/>
      <p:bldP spid="365" grpId="0" animBg="1"/>
      <p:bldP spid="367" grpId="0" animBg="1"/>
      <p:bldP spid="369" grpId="0"/>
      <p:bldP spid="373" grpId="0"/>
      <p:bldP spid="375" grpId="0" animBg="1"/>
      <p:bldP spid="377" grpId="0" animBg="1"/>
      <p:bldP spid="379" grpId="0" animBg="1"/>
      <p:bldP spid="381" grpId="0" animBg="1"/>
      <p:bldP spid="383" grpId="0"/>
      <p:bldP spid="387" grpId="0"/>
      <p:bldP spid="389" grpId="0" animBg="1"/>
      <p:bldP spid="391" grpId="0" animBg="1"/>
      <p:bldP spid="393" grpId="0" animBg="1"/>
      <p:bldP spid="395" grpId="0" animBg="1"/>
      <p:bldP spid="399" grpId="0"/>
      <p:bldP spid="401" grpId="0" animBg="1"/>
      <p:bldP spid="4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68F72-FD57-4FF4-A556-C45B130993D3}"/>
              </a:ext>
            </a:extLst>
          </p:cNvPr>
          <p:cNvSpPr txBox="1"/>
          <p:nvPr/>
        </p:nvSpPr>
        <p:spPr>
          <a:xfrm>
            <a:off x="5876146" y="656404"/>
            <a:ext cx="4834328" cy="369332"/>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rPr>
              <a:t>Snapshot Replication </a:t>
            </a:r>
          </a:p>
        </p:txBody>
      </p:sp>
      <p:pic>
        <p:nvPicPr>
          <p:cNvPr id="4" name="Picture 3">
            <a:extLst>
              <a:ext uri="{FF2B5EF4-FFF2-40B4-BE49-F238E27FC236}">
                <a16:creationId xmlns:a16="http://schemas.microsoft.com/office/drawing/2014/main" id="{07259FA0-4E07-419C-8121-41E5C4009947}"/>
              </a:ext>
            </a:extLst>
          </p:cNvPr>
          <p:cNvPicPr>
            <a:picLocks noChangeAspect="1"/>
          </p:cNvPicPr>
          <p:nvPr/>
        </p:nvPicPr>
        <p:blipFill>
          <a:blip r:embed="rId2"/>
          <a:stretch>
            <a:fillRect/>
          </a:stretch>
        </p:blipFill>
        <p:spPr>
          <a:xfrm>
            <a:off x="2048654" y="1104091"/>
            <a:ext cx="2815652" cy="5081372"/>
          </a:xfrm>
          <a:prstGeom prst="rect">
            <a:avLst/>
          </a:prstGeom>
        </p:spPr>
      </p:pic>
      <p:sp>
        <p:nvSpPr>
          <p:cNvPr id="6" name="TextBox 5">
            <a:extLst>
              <a:ext uri="{FF2B5EF4-FFF2-40B4-BE49-F238E27FC236}">
                <a16:creationId xmlns:a16="http://schemas.microsoft.com/office/drawing/2014/main" id="{945821B6-F830-4C71-BF9C-EFCCCDBC6C8D}"/>
              </a:ext>
            </a:extLst>
          </p:cNvPr>
          <p:cNvSpPr txBox="1"/>
          <p:nvPr/>
        </p:nvSpPr>
        <p:spPr>
          <a:xfrm>
            <a:off x="1676398" y="656404"/>
            <a:ext cx="4834328" cy="369332"/>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rPr>
              <a:t>Transactional Replication </a:t>
            </a:r>
          </a:p>
        </p:txBody>
      </p:sp>
      <p:pic>
        <p:nvPicPr>
          <p:cNvPr id="8" name="Picture 7">
            <a:extLst>
              <a:ext uri="{FF2B5EF4-FFF2-40B4-BE49-F238E27FC236}">
                <a16:creationId xmlns:a16="http://schemas.microsoft.com/office/drawing/2014/main" id="{96DCAFDA-A4D5-4F65-ACE3-5B92FDECE0FE}"/>
              </a:ext>
            </a:extLst>
          </p:cNvPr>
          <p:cNvPicPr>
            <a:picLocks noChangeAspect="1"/>
          </p:cNvPicPr>
          <p:nvPr/>
        </p:nvPicPr>
        <p:blipFill>
          <a:blip r:embed="rId3"/>
          <a:stretch>
            <a:fillRect/>
          </a:stretch>
        </p:blipFill>
        <p:spPr>
          <a:xfrm>
            <a:off x="5915807" y="1087958"/>
            <a:ext cx="2943381" cy="5113638"/>
          </a:xfrm>
          <a:prstGeom prst="rect">
            <a:avLst/>
          </a:prstGeom>
        </p:spPr>
      </p:pic>
    </p:spTree>
    <p:extLst>
      <p:ext uri="{BB962C8B-B14F-4D97-AF65-F5344CB8AC3E}">
        <p14:creationId xmlns:p14="http://schemas.microsoft.com/office/powerpoint/2010/main" val="1230788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be 1">
            <a:extLst>
              <a:ext uri="{FF2B5EF4-FFF2-40B4-BE49-F238E27FC236}">
                <a16:creationId xmlns:a16="http://schemas.microsoft.com/office/drawing/2014/main" id="{ECCD4597-2FC6-456A-90F9-D400D674E17A}"/>
              </a:ext>
            </a:extLst>
          </p:cNvPr>
          <p:cNvSpPr/>
          <p:nvPr/>
        </p:nvSpPr>
        <p:spPr bwMode="auto">
          <a:xfrm>
            <a:off x="1544320" y="1361440"/>
            <a:ext cx="1828800" cy="2631440"/>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Active Node</a:t>
            </a:r>
          </a:p>
        </p:txBody>
      </p:sp>
      <p:sp>
        <p:nvSpPr>
          <p:cNvPr id="4" name="Cube 3">
            <a:extLst>
              <a:ext uri="{FF2B5EF4-FFF2-40B4-BE49-F238E27FC236}">
                <a16:creationId xmlns:a16="http://schemas.microsoft.com/office/drawing/2014/main" id="{9B79EA5F-4F74-42DC-8CE9-C6DCF522EB64}"/>
              </a:ext>
            </a:extLst>
          </p:cNvPr>
          <p:cNvSpPr/>
          <p:nvPr/>
        </p:nvSpPr>
        <p:spPr bwMode="auto">
          <a:xfrm>
            <a:off x="4907280" y="1361440"/>
            <a:ext cx="1828800" cy="2631440"/>
          </a:xfrm>
          <a:prstGeom prst="cub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Passive Node</a:t>
            </a:r>
          </a:p>
        </p:txBody>
      </p:sp>
      <p:sp>
        <p:nvSpPr>
          <p:cNvPr id="5" name="Cylinder 4">
            <a:extLst>
              <a:ext uri="{FF2B5EF4-FFF2-40B4-BE49-F238E27FC236}">
                <a16:creationId xmlns:a16="http://schemas.microsoft.com/office/drawing/2014/main" id="{EA0E2DF9-4F98-4CDB-A1DB-D24D352646CC}"/>
              </a:ext>
            </a:extLst>
          </p:cNvPr>
          <p:cNvSpPr/>
          <p:nvPr/>
        </p:nvSpPr>
        <p:spPr bwMode="auto">
          <a:xfrm>
            <a:off x="2235200" y="4490720"/>
            <a:ext cx="3688080" cy="1249680"/>
          </a:xfrm>
          <a:prstGeom prst="ca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Shared Disk Array</a:t>
            </a:r>
          </a:p>
        </p:txBody>
      </p:sp>
      <p:cxnSp>
        <p:nvCxnSpPr>
          <p:cNvPr id="7" name="Straight Connector 6">
            <a:extLst>
              <a:ext uri="{FF2B5EF4-FFF2-40B4-BE49-F238E27FC236}">
                <a16:creationId xmlns:a16="http://schemas.microsoft.com/office/drawing/2014/main" id="{19EE25D0-32AE-4152-9AE7-7278E8454066}"/>
              </a:ext>
            </a:extLst>
          </p:cNvPr>
          <p:cNvCxnSpPr>
            <a:stCxn id="2" idx="3"/>
            <a:endCxn id="5" idx="1"/>
          </p:cNvCxnSpPr>
          <p:nvPr/>
        </p:nvCxnSpPr>
        <p:spPr>
          <a:xfrm>
            <a:off x="2230120" y="3992880"/>
            <a:ext cx="1849120" cy="4978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47096D-8EFF-4494-ABB6-67BA0B74DF1C}"/>
              </a:ext>
            </a:extLst>
          </p:cNvPr>
          <p:cNvCxnSpPr>
            <a:stCxn id="5" idx="1"/>
            <a:endCxn id="4" idx="3"/>
          </p:cNvCxnSpPr>
          <p:nvPr/>
        </p:nvCxnSpPr>
        <p:spPr>
          <a:xfrm flipV="1">
            <a:off x="4079240" y="3992880"/>
            <a:ext cx="1513840" cy="4978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EB84E6-CE52-4D55-85DC-5D867FDFD2C9}"/>
              </a:ext>
            </a:extLst>
          </p:cNvPr>
          <p:cNvSpPr txBox="1"/>
          <p:nvPr/>
        </p:nvSpPr>
        <p:spPr>
          <a:xfrm>
            <a:off x="2580640" y="332323"/>
            <a:ext cx="5740400" cy="553998"/>
          </a:xfrm>
          <a:prstGeom prst="rect">
            <a:avLst/>
          </a:prstGeom>
          <a:noFill/>
        </p:spPr>
        <p:txBody>
          <a:bodyPr wrap="square" lIns="0" tIns="0" rIns="0" bIns="0" rtlCol="0">
            <a:spAutoFit/>
          </a:bodyPr>
          <a:lstStyle/>
          <a:p>
            <a:pPr algn="l"/>
            <a:r>
              <a:rPr lang="en-US" sz="3600" b="1" dirty="0">
                <a:gradFill>
                  <a:gsLst>
                    <a:gs pos="2917">
                      <a:schemeClr val="tx1"/>
                    </a:gs>
                    <a:gs pos="30000">
                      <a:schemeClr val="tx1"/>
                    </a:gs>
                  </a:gsLst>
                  <a:lin ang="5400000" scaled="0"/>
                </a:gradFill>
              </a:rPr>
              <a:t>Failover Cluster</a:t>
            </a:r>
          </a:p>
        </p:txBody>
      </p:sp>
      <p:sp>
        <p:nvSpPr>
          <p:cNvPr id="11" name="TextBox 10">
            <a:extLst>
              <a:ext uri="{FF2B5EF4-FFF2-40B4-BE49-F238E27FC236}">
                <a16:creationId xmlns:a16="http://schemas.microsoft.com/office/drawing/2014/main" id="{14E9F8B8-1CEB-4D90-9CB7-1E3A6B9E45DC}"/>
              </a:ext>
            </a:extLst>
          </p:cNvPr>
          <p:cNvSpPr txBox="1"/>
          <p:nvPr/>
        </p:nvSpPr>
        <p:spPr>
          <a:xfrm>
            <a:off x="2702560" y="6053574"/>
            <a:ext cx="4724400"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Server Instance Level</a:t>
            </a:r>
          </a:p>
        </p:txBody>
      </p:sp>
    </p:spTree>
    <p:extLst>
      <p:ext uri="{BB962C8B-B14F-4D97-AF65-F5344CB8AC3E}">
        <p14:creationId xmlns:p14="http://schemas.microsoft.com/office/powerpoint/2010/main" val="29186934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3B0B51-9F21-46A8-BAAC-CA68D8F75FA5}"/>
              </a:ext>
            </a:extLst>
          </p:cNvPr>
          <p:cNvSpPr txBox="1"/>
          <p:nvPr/>
        </p:nvSpPr>
        <p:spPr>
          <a:xfrm>
            <a:off x="2143258" y="769830"/>
            <a:ext cx="4834328" cy="369332"/>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rPr>
              <a:t>Merge Replication </a:t>
            </a:r>
          </a:p>
        </p:txBody>
      </p:sp>
      <p:pic>
        <p:nvPicPr>
          <p:cNvPr id="4098" name="Picture 2" descr="Merge replication components and data flow">
            <a:extLst>
              <a:ext uri="{FF2B5EF4-FFF2-40B4-BE49-F238E27FC236}">
                <a16:creationId xmlns:a16="http://schemas.microsoft.com/office/drawing/2014/main" id="{79168437-EE83-4EA4-A473-FD1035368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40" y="1345248"/>
            <a:ext cx="33528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1077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body of water with a mountain in the background&#10;&#10;Description automatically generated">
            <a:extLst>
              <a:ext uri="{FF2B5EF4-FFF2-40B4-BE49-F238E27FC236}">
                <a16:creationId xmlns:a16="http://schemas.microsoft.com/office/drawing/2014/main" id="{12DFB982-9F37-4DA3-916E-5817FE130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8" y="105696"/>
            <a:ext cx="11940965" cy="6646607"/>
          </a:xfrm>
          <a:prstGeom prst="rect">
            <a:avLst/>
          </a:prstGeom>
        </p:spPr>
      </p:pic>
      <p:sp>
        <p:nvSpPr>
          <p:cNvPr id="2" name="Rectangle 1">
            <a:extLst>
              <a:ext uri="{FF2B5EF4-FFF2-40B4-BE49-F238E27FC236}">
                <a16:creationId xmlns:a16="http://schemas.microsoft.com/office/drawing/2014/main" id="{C0AFA0C1-F956-479B-B1C0-8FA0075D246E}"/>
              </a:ext>
            </a:extLst>
          </p:cNvPr>
          <p:cNvSpPr/>
          <p:nvPr/>
        </p:nvSpPr>
        <p:spPr>
          <a:xfrm rot="21001181">
            <a:off x="242508" y="1331645"/>
            <a:ext cx="11501623" cy="1862048"/>
          </a:xfrm>
          <a:prstGeom prst="rect">
            <a:avLst/>
          </a:prstGeom>
          <a:noFill/>
          <a:ln w="76200">
            <a:solidFill>
              <a:schemeClr val="tx1"/>
            </a:solidFill>
          </a:ln>
          <a:effectLst>
            <a:outerShdw blurRad="50800" dist="50800" dir="5400000" sx="156000" sy="156000" algn="ctr" rotWithShape="0">
              <a:srgbClr val="8E753B"/>
            </a:outerShdw>
            <a:softEdge rad="114300"/>
          </a:effectLst>
        </p:spPr>
        <p:txBody>
          <a:bodyPr wrap="square" lIns="91440" tIns="45720" rIns="91440" bIns="45720">
            <a:spAutoFit/>
          </a:bodyPr>
          <a:lstStyle/>
          <a:p>
            <a:pPr algn="ctr"/>
            <a:r>
              <a:rPr lang="en-US" sz="11500" b="1" dirty="0">
                <a:ln w="12700">
                  <a:noFill/>
                  <a:prstDash val="solid"/>
                </a:ln>
                <a:solidFill>
                  <a:srgbClr val="969A55"/>
                </a:solidFill>
                <a:effectLst>
                  <a:outerShdw blurRad="12700" dist="38100" dir="2700000" sx="101000" sy="101000" algn="tl" rotWithShape="0">
                    <a:srgbClr val="293B40"/>
                  </a:outerShdw>
                </a:effectLst>
                <a:latin typeface="Eras Bold ITC" panose="020B0907030504020204" pitchFamily="34" charset="0"/>
                <a:ea typeface="STHupo" panose="02010800040101010101" pitchFamily="2" charset="-122"/>
                <a:cs typeface="Posterama" panose="020B0504020200020000" pitchFamily="34" charset="0"/>
              </a:rPr>
              <a:t>HA Concepts</a:t>
            </a:r>
          </a:p>
        </p:txBody>
      </p:sp>
      <p:sp>
        <p:nvSpPr>
          <p:cNvPr id="4" name="Rectangle 3">
            <a:extLst>
              <a:ext uri="{FF2B5EF4-FFF2-40B4-BE49-F238E27FC236}">
                <a16:creationId xmlns:a16="http://schemas.microsoft.com/office/drawing/2014/main" id="{B1192977-A8E0-4D54-B5B4-627650E97AF7}"/>
              </a:ext>
            </a:extLst>
          </p:cNvPr>
          <p:cNvSpPr/>
          <p:nvPr/>
        </p:nvSpPr>
        <p:spPr>
          <a:xfrm rot="20907658">
            <a:off x="2938269" y="3056536"/>
            <a:ext cx="6110099" cy="923330"/>
          </a:xfrm>
          <a:prstGeom prst="rect">
            <a:avLst/>
          </a:prstGeom>
          <a:noFill/>
        </p:spPr>
        <p:txBody>
          <a:bodyPr wrap="square" lIns="91440" tIns="45720" rIns="91440" bIns="45720">
            <a:prstTxWarp prst="textWave2">
              <a:avLst>
                <a:gd name="adj1" fmla="val 12500"/>
                <a:gd name="adj2" fmla="val 1645"/>
              </a:avLst>
            </a:prstTxWarp>
            <a:spAutoFit/>
          </a:bodyPr>
          <a:lstStyle/>
          <a:p>
            <a:pPr algn="ctr"/>
            <a:r>
              <a:rPr lang="en-US" sz="5400" dirty="0">
                <a:ln w="0"/>
                <a:solidFill>
                  <a:srgbClr val="FEE5A2"/>
                </a:solidFill>
                <a:effectLst>
                  <a:outerShdw blurRad="38100" dist="19050" dir="2700000" algn="tl" rotWithShape="0">
                    <a:schemeClr val="dk1">
                      <a:alpha val="40000"/>
                    </a:schemeClr>
                  </a:outerShdw>
                </a:effectLst>
                <a:latin typeface="Brush Script MT" panose="03060802040406070304" pitchFamily="66" charset="0"/>
              </a:rPr>
              <a:t>g</a:t>
            </a:r>
            <a:r>
              <a:rPr lang="en-US" sz="5400" b="0" cap="none" spc="0" dirty="0">
                <a:ln w="0"/>
                <a:solidFill>
                  <a:srgbClr val="FEE5A2"/>
                </a:solidFill>
                <a:effectLst>
                  <a:outerShdw blurRad="38100" dist="19050" dir="2700000" algn="tl" rotWithShape="0">
                    <a:schemeClr val="dk1">
                      <a:alpha val="40000"/>
                    </a:schemeClr>
                  </a:outerShdw>
                </a:effectLst>
                <a:latin typeface="Brush Script MT" panose="03060802040406070304" pitchFamily="66" charset="0"/>
              </a:rPr>
              <a:t>etting on the same page</a:t>
            </a:r>
          </a:p>
        </p:txBody>
      </p:sp>
    </p:spTree>
    <p:extLst>
      <p:ext uri="{BB962C8B-B14F-4D97-AF65-F5344CB8AC3E}">
        <p14:creationId xmlns:p14="http://schemas.microsoft.com/office/powerpoint/2010/main" val="56819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mirroring session that includes a witness">
            <a:extLst>
              <a:ext uri="{FF2B5EF4-FFF2-40B4-BE49-F238E27FC236}">
                <a16:creationId xmlns:a16="http://schemas.microsoft.com/office/drawing/2014/main" id="{6D5ABDAF-12CA-4B51-9862-E9193F164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304608"/>
            <a:ext cx="3643312" cy="38478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02B50A-3A90-469C-8B06-C03243C3A67B}"/>
              </a:ext>
            </a:extLst>
          </p:cNvPr>
          <p:cNvSpPr txBox="1"/>
          <p:nvPr/>
        </p:nvSpPr>
        <p:spPr>
          <a:xfrm>
            <a:off x="355600" y="433923"/>
            <a:ext cx="5740400" cy="553998"/>
          </a:xfrm>
          <a:prstGeom prst="rect">
            <a:avLst/>
          </a:prstGeom>
          <a:noFill/>
        </p:spPr>
        <p:txBody>
          <a:bodyPr wrap="square" lIns="0" tIns="0" rIns="0" bIns="0" rtlCol="0">
            <a:spAutoFit/>
          </a:bodyPr>
          <a:lstStyle/>
          <a:p>
            <a:pPr algn="l"/>
            <a:r>
              <a:rPr lang="en-US" sz="3600" b="1" dirty="0">
                <a:gradFill>
                  <a:gsLst>
                    <a:gs pos="2917">
                      <a:schemeClr val="tx1"/>
                    </a:gs>
                    <a:gs pos="30000">
                      <a:schemeClr val="tx1"/>
                    </a:gs>
                  </a:gsLst>
                  <a:lin ang="5400000" scaled="0"/>
                </a:gradFill>
              </a:rPr>
              <a:t>Database Mirroring</a:t>
            </a:r>
          </a:p>
        </p:txBody>
      </p:sp>
      <p:sp>
        <p:nvSpPr>
          <p:cNvPr id="4" name="TextBox 3">
            <a:extLst>
              <a:ext uri="{FF2B5EF4-FFF2-40B4-BE49-F238E27FC236}">
                <a16:creationId xmlns:a16="http://schemas.microsoft.com/office/drawing/2014/main" id="{E8FD96A6-239E-4262-8630-17AB6032DC69}"/>
              </a:ext>
            </a:extLst>
          </p:cNvPr>
          <p:cNvSpPr txBox="1"/>
          <p:nvPr/>
        </p:nvSpPr>
        <p:spPr>
          <a:xfrm>
            <a:off x="6807200" y="619538"/>
            <a:ext cx="5740400" cy="553998"/>
          </a:xfrm>
          <a:prstGeom prst="rect">
            <a:avLst/>
          </a:prstGeom>
          <a:noFill/>
        </p:spPr>
        <p:txBody>
          <a:bodyPr wrap="square" lIns="0" tIns="0" rIns="0" bIns="0" rtlCol="0">
            <a:spAutoFit/>
          </a:bodyPr>
          <a:lstStyle/>
          <a:p>
            <a:pPr algn="l"/>
            <a:r>
              <a:rPr lang="en-US" sz="3600" b="1" dirty="0">
                <a:gradFill>
                  <a:gsLst>
                    <a:gs pos="2917">
                      <a:schemeClr val="tx1"/>
                    </a:gs>
                    <a:gs pos="30000">
                      <a:schemeClr val="tx1"/>
                    </a:gs>
                  </a:gsLst>
                  <a:lin ang="5400000" scaled="0"/>
                </a:gradFill>
              </a:rPr>
              <a:t>Fast Recovery</a:t>
            </a:r>
          </a:p>
        </p:txBody>
      </p:sp>
      <p:sp>
        <p:nvSpPr>
          <p:cNvPr id="6" name="TextBox 5">
            <a:extLst>
              <a:ext uri="{FF2B5EF4-FFF2-40B4-BE49-F238E27FC236}">
                <a16:creationId xmlns:a16="http://schemas.microsoft.com/office/drawing/2014/main" id="{053250D6-5092-46B2-980E-32BDC0937C75}"/>
              </a:ext>
            </a:extLst>
          </p:cNvPr>
          <p:cNvSpPr txBox="1"/>
          <p:nvPr/>
        </p:nvSpPr>
        <p:spPr>
          <a:xfrm>
            <a:off x="7620000" y="2613630"/>
            <a:ext cx="5740400" cy="369332"/>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rPr>
              <a:t>Redo</a:t>
            </a:r>
          </a:p>
        </p:txBody>
      </p:sp>
      <p:sp>
        <p:nvSpPr>
          <p:cNvPr id="8" name="TextBox 7">
            <a:extLst>
              <a:ext uri="{FF2B5EF4-FFF2-40B4-BE49-F238E27FC236}">
                <a16:creationId xmlns:a16="http://schemas.microsoft.com/office/drawing/2014/main" id="{D4FC7950-01C2-41CE-B2F9-A811C1C4D728}"/>
              </a:ext>
            </a:extLst>
          </p:cNvPr>
          <p:cNvSpPr txBox="1"/>
          <p:nvPr/>
        </p:nvSpPr>
        <p:spPr>
          <a:xfrm>
            <a:off x="7477760" y="1603948"/>
            <a:ext cx="5740400" cy="369332"/>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rPr>
              <a:t>Analysis</a:t>
            </a:r>
          </a:p>
        </p:txBody>
      </p:sp>
      <p:sp>
        <p:nvSpPr>
          <p:cNvPr id="10" name="TextBox 9">
            <a:extLst>
              <a:ext uri="{FF2B5EF4-FFF2-40B4-BE49-F238E27FC236}">
                <a16:creationId xmlns:a16="http://schemas.microsoft.com/office/drawing/2014/main" id="{8B6AA68E-8C21-4390-8D14-53215F211419}"/>
              </a:ext>
            </a:extLst>
          </p:cNvPr>
          <p:cNvSpPr txBox="1"/>
          <p:nvPr/>
        </p:nvSpPr>
        <p:spPr>
          <a:xfrm>
            <a:off x="7691122" y="3690373"/>
            <a:ext cx="5740400" cy="369332"/>
          </a:xfrm>
          <a:prstGeom prst="rect">
            <a:avLst/>
          </a:prstGeom>
          <a:noFill/>
        </p:spPr>
        <p:txBody>
          <a:bodyPr wrap="square" lIns="0" tIns="0" rIns="0" bIns="0" rtlCol="0">
            <a:spAutoFit/>
          </a:bodyPr>
          <a:lstStyle/>
          <a:p>
            <a:pPr algn="l"/>
            <a:r>
              <a:rPr lang="en-US" sz="2400" b="1" dirty="0">
                <a:gradFill>
                  <a:gsLst>
                    <a:gs pos="2917">
                      <a:schemeClr val="tx1"/>
                    </a:gs>
                    <a:gs pos="30000">
                      <a:schemeClr val="tx1"/>
                    </a:gs>
                  </a:gsLst>
                  <a:lin ang="5400000" scaled="0"/>
                </a:gradFill>
              </a:rPr>
              <a:t>Undo</a:t>
            </a:r>
          </a:p>
        </p:txBody>
      </p:sp>
      <p:sp>
        <p:nvSpPr>
          <p:cNvPr id="12" name="Arrow: Down 11">
            <a:extLst>
              <a:ext uri="{FF2B5EF4-FFF2-40B4-BE49-F238E27FC236}">
                <a16:creationId xmlns:a16="http://schemas.microsoft.com/office/drawing/2014/main" id="{0F3DDF0B-9459-4255-BAFB-B67DBCC0B3F3}"/>
              </a:ext>
            </a:extLst>
          </p:cNvPr>
          <p:cNvSpPr/>
          <p:nvPr/>
        </p:nvSpPr>
        <p:spPr bwMode="auto">
          <a:xfrm>
            <a:off x="7934960" y="2014689"/>
            <a:ext cx="233680" cy="550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Down 12">
            <a:extLst>
              <a:ext uri="{FF2B5EF4-FFF2-40B4-BE49-F238E27FC236}">
                <a16:creationId xmlns:a16="http://schemas.microsoft.com/office/drawing/2014/main" id="{E2E50F0E-27A0-48D8-81E8-A7EDAD06B9FF}"/>
              </a:ext>
            </a:extLst>
          </p:cNvPr>
          <p:cNvSpPr/>
          <p:nvPr/>
        </p:nvSpPr>
        <p:spPr bwMode="auto">
          <a:xfrm>
            <a:off x="7934960" y="3164390"/>
            <a:ext cx="233680" cy="55076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59040FB7-E00D-4B96-AF29-F3AEC95B6233}"/>
              </a:ext>
            </a:extLst>
          </p:cNvPr>
          <p:cNvCxnSpPr>
            <a:cxnSpLocks/>
          </p:cNvCxnSpPr>
          <p:nvPr/>
        </p:nvCxnSpPr>
        <p:spPr>
          <a:xfrm>
            <a:off x="6807200" y="3059668"/>
            <a:ext cx="3281680"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A4B03DD6-39BF-48CF-AE3A-BB9AAC92767F}"/>
              </a:ext>
            </a:extLst>
          </p:cNvPr>
          <p:cNvSpPr txBox="1"/>
          <p:nvPr/>
        </p:nvSpPr>
        <p:spPr>
          <a:xfrm>
            <a:off x="8285480" y="3090446"/>
            <a:ext cx="2468880"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Database Available</a:t>
            </a:r>
          </a:p>
        </p:txBody>
      </p:sp>
    </p:spTree>
    <p:extLst>
      <p:ext uri="{BB962C8B-B14F-4D97-AF65-F5344CB8AC3E}">
        <p14:creationId xmlns:p14="http://schemas.microsoft.com/office/powerpoint/2010/main" val="38994483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C8FB265-30B1-4E40-A825-954C50A9E8D7}"/>
              </a:ext>
            </a:extLst>
          </p:cNvPr>
          <p:cNvSpPr>
            <a:spLocks noChangeArrowheads="1"/>
          </p:cNvSpPr>
          <p:nvPr/>
        </p:nvSpPr>
        <p:spPr bwMode="auto">
          <a:xfrm>
            <a:off x="467360" y="19405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5F149D24-4E1C-42DB-9CC8-97510219F348}"/>
              </a:ext>
            </a:extLst>
          </p:cNvPr>
          <p:cNvGraphicFramePr>
            <a:graphicFrameLocks noChangeAspect="1"/>
          </p:cNvGraphicFramePr>
          <p:nvPr>
            <p:extLst>
              <p:ext uri="{D42A27DB-BD31-4B8C-83A1-F6EECF244321}">
                <p14:modId xmlns:p14="http://schemas.microsoft.com/office/powerpoint/2010/main" val="807821125"/>
              </p:ext>
            </p:extLst>
          </p:nvPr>
        </p:nvGraphicFramePr>
        <p:xfrm>
          <a:off x="467360" y="1940560"/>
          <a:ext cx="5929313" cy="2476500"/>
        </p:xfrm>
        <a:graphic>
          <a:graphicData uri="http://schemas.openxmlformats.org/presentationml/2006/ole">
            <mc:AlternateContent xmlns:mc="http://schemas.openxmlformats.org/markup-compatibility/2006">
              <mc:Choice xmlns:v="urn:schemas-microsoft-com:vml" Requires="v">
                <p:oleObj spid="_x0000_s1027" name="Visio" r:id="rId3" imgW="4960890" imgH="2068907" progId="Visio.Drawing.11">
                  <p:embed/>
                </p:oleObj>
              </mc:Choice>
              <mc:Fallback>
                <p:oleObj name="Visio" r:id="rId3" imgW="4960890" imgH="2068907" progId="Visio.Drawing.11">
                  <p:embed/>
                  <p:pic>
                    <p:nvPicPr>
                      <p:cNvPr id="3" name="Object 2">
                        <a:extLst>
                          <a:ext uri="{FF2B5EF4-FFF2-40B4-BE49-F238E27FC236}">
                            <a16:creationId xmlns:a16="http://schemas.microsoft.com/office/drawing/2014/main" id="{5F149D24-4E1C-42DB-9CC8-97510219F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60" y="1940560"/>
                        <a:ext cx="5929313" cy="247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5294F55B-E619-4E76-849E-BDE6DCE617ED}"/>
              </a:ext>
            </a:extLst>
          </p:cNvPr>
          <p:cNvSpPr txBox="1"/>
          <p:nvPr/>
        </p:nvSpPr>
        <p:spPr>
          <a:xfrm>
            <a:off x="589280" y="1246723"/>
            <a:ext cx="6593840" cy="553998"/>
          </a:xfrm>
          <a:prstGeom prst="rect">
            <a:avLst/>
          </a:prstGeom>
          <a:noFill/>
        </p:spPr>
        <p:txBody>
          <a:bodyPr wrap="square" lIns="0" tIns="0" rIns="0" bIns="0" rtlCol="0">
            <a:spAutoFit/>
          </a:bodyPr>
          <a:lstStyle/>
          <a:p>
            <a:pPr algn="l"/>
            <a:r>
              <a:rPr lang="en-US" sz="3600" b="1" dirty="0">
                <a:gradFill>
                  <a:gsLst>
                    <a:gs pos="2917">
                      <a:schemeClr val="tx1"/>
                    </a:gs>
                    <a:gs pos="30000">
                      <a:schemeClr val="tx1"/>
                    </a:gs>
                  </a:gsLst>
                  <a:lin ang="5400000" scaled="0"/>
                </a:gradFill>
              </a:rPr>
              <a:t>AlwaysOn Availability Group</a:t>
            </a:r>
          </a:p>
        </p:txBody>
      </p:sp>
    </p:spTree>
    <p:extLst>
      <p:ext uri="{BB962C8B-B14F-4D97-AF65-F5344CB8AC3E}">
        <p14:creationId xmlns:p14="http://schemas.microsoft.com/office/powerpoint/2010/main" val="2675130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200DC322-9AAA-4622-9338-1C1BBB77EE8C}"/>
              </a:ext>
            </a:extLst>
          </p:cNvPr>
          <p:cNvPicPr>
            <a:picLocks noChangeAspect="1"/>
          </p:cNvPicPr>
          <p:nvPr/>
        </p:nvPicPr>
        <p:blipFill rotWithShape="1">
          <a:blip r:embed="rId2">
            <a:extLst>
              <a:ext uri="{28A0092B-C50C-407E-A947-70E740481C1C}">
                <a14:useLocalDpi xmlns:a14="http://schemas.microsoft.com/office/drawing/2010/main" val="0"/>
              </a:ext>
            </a:extLst>
          </a:blip>
          <a:srcRect l="1240" t="937" r="1085" b="1562"/>
          <a:stretch/>
        </p:blipFill>
        <p:spPr>
          <a:xfrm>
            <a:off x="1153253" y="854772"/>
            <a:ext cx="5793696" cy="5734221"/>
          </a:xfrm>
          <a:prstGeom prst="rect">
            <a:avLst/>
          </a:prstGeom>
        </p:spPr>
      </p:pic>
      <p:sp>
        <p:nvSpPr>
          <p:cNvPr id="6" name="TextBox 5">
            <a:extLst>
              <a:ext uri="{FF2B5EF4-FFF2-40B4-BE49-F238E27FC236}">
                <a16:creationId xmlns:a16="http://schemas.microsoft.com/office/drawing/2014/main" id="{C279CC57-DA40-4004-931F-4B7346CC9699}"/>
              </a:ext>
            </a:extLst>
          </p:cNvPr>
          <p:cNvSpPr txBox="1"/>
          <p:nvPr/>
        </p:nvSpPr>
        <p:spPr>
          <a:xfrm>
            <a:off x="2209893" y="393107"/>
            <a:ext cx="6604000" cy="461665"/>
          </a:xfrm>
          <a:prstGeom prst="rect">
            <a:avLst/>
          </a:prstGeom>
          <a:noFill/>
        </p:spPr>
        <p:txBody>
          <a:bodyPr wrap="square">
            <a:spAutoFit/>
          </a:bodyPr>
          <a:lstStyle/>
          <a:p>
            <a:pPr algn="l" defTabSz="932384">
              <a:defRPr/>
            </a:pPr>
            <a:r>
              <a:rPr lang="en-US" sz="2400" dirty="0">
                <a:solidFill>
                  <a:srgbClr val="000000"/>
                </a:solidFill>
                <a:latin typeface="Segoe UI Semibold"/>
              </a:rPr>
              <a:t>Premium Tier Replication </a:t>
            </a:r>
          </a:p>
        </p:txBody>
      </p:sp>
    </p:spTree>
    <p:extLst>
      <p:ext uri="{BB962C8B-B14F-4D97-AF65-F5344CB8AC3E}">
        <p14:creationId xmlns:p14="http://schemas.microsoft.com/office/powerpoint/2010/main" val="30986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919B3E94-8279-4189-B953-B0CCC578EFAD}"/>
              </a:ext>
            </a:extLst>
          </p:cNvPr>
          <p:cNvSpPr txBox="1"/>
          <p:nvPr/>
        </p:nvSpPr>
        <p:spPr>
          <a:xfrm>
            <a:off x="1953323" y="1595721"/>
            <a:ext cx="6604000" cy="461665"/>
          </a:xfrm>
          <a:prstGeom prst="rect">
            <a:avLst/>
          </a:prstGeom>
          <a:noFill/>
        </p:spPr>
        <p:txBody>
          <a:bodyPr wrap="square">
            <a:spAutoFit/>
          </a:bodyPr>
          <a:lstStyle/>
          <a:p>
            <a:pPr algn="l" defTabSz="932384">
              <a:defRPr/>
            </a:pPr>
            <a:r>
              <a:rPr lang="en-US" sz="2400" dirty="0">
                <a:solidFill>
                  <a:srgbClr val="000000"/>
                </a:solidFill>
                <a:latin typeface="Segoe UI Semibold"/>
              </a:rPr>
              <a:t>Geo-Replication </a:t>
            </a:r>
          </a:p>
        </p:txBody>
      </p:sp>
      <p:pic>
        <p:nvPicPr>
          <p:cNvPr id="108" name="Picture 107">
            <a:extLst>
              <a:ext uri="{FF2B5EF4-FFF2-40B4-BE49-F238E27FC236}">
                <a16:creationId xmlns:a16="http://schemas.microsoft.com/office/drawing/2014/main" id="{479B1838-5B5B-43D2-BEE7-38197669838A}"/>
              </a:ext>
            </a:extLst>
          </p:cNvPr>
          <p:cNvPicPr>
            <a:picLocks noChangeAspect="1"/>
          </p:cNvPicPr>
          <p:nvPr/>
        </p:nvPicPr>
        <p:blipFill>
          <a:blip r:embed="rId2"/>
          <a:stretch>
            <a:fillRect/>
          </a:stretch>
        </p:blipFill>
        <p:spPr>
          <a:xfrm>
            <a:off x="406400" y="2147968"/>
            <a:ext cx="6004560" cy="3343397"/>
          </a:xfrm>
          <a:prstGeom prst="rect">
            <a:avLst/>
          </a:prstGeom>
        </p:spPr>
      </p:pic>
    </p:spTree>
    <p:extLst>
      <p:ext uri="{BB962C8B-B14F-4D97-AF65-F5344CB8AC3E}">
        <p14:creationId xmlns:p14="http://schemas.microsoft.com/office/powerpoint/2010/main" val="2533399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4F339-F259-4AE3-8776-4AC0BE35FF6E}"/>
              </a:ext>
            </a:extLst>
          </p:cNvPr>
          <p:cNvSpPr txBox="1"/>
          <p:nvPr/>
        </p:nvSpPr>
        <p:spPr>
          <a:xfrm>
            <a:off x="1953323" y="1595721"/>
            <a:ext cx="6604000" cy="461665"/>
          </a:xfrm>
          <a:prstGeom prst="rect">
            <a:avLst/>
          </a:prstGeom>
          <a:noFill/>
        </p:spPr>
        <p:txBody>
          <a:bodyPr wrap="square">
            <a:spAutoFit/>
          </a:bodyPr>
          <a:lstStyle/>
          <a:p>
            <a:pPr algn="l" defTabSz="932384">
              <a:defRPr/>
            </a:pPr>
            <a:r>
              <a:rPr lang="en-US" sz="2400">
                <a:solidFill>
                  <a:srgbClr val="000000"/>
                </a:solidFill>
                <a:latin typeface="Segoe UI Semibold"/>
              </a:rPr>
              <a:t>Log Shipping </a:t>
            </a:r>
            <a:endParaRPr lang="en-US" sz="2400" dirty="0">
              <a:solidFill>
                <a:srgbClr val="000000"/>
              </a:solidFill>
              <a:latin typeface="Segoe UI Semibold"/>
            </a:endParaRPr>
          </a:p>
        </p:txBody>
      </p:sp>
      <p:pic>
        <p:nvPicPr>
          <p:cNvPr id="2050" name="Picture 2" descr="Configuration showing backup, copy, &amp; restore jobs">
            <a:extLst>
              <a:ext uri="{FF2B5EF4-FFF2-40B4-BE49-F238E27FC236}">
                <a16:creationId xmlns:a16="http://schemas.microsoft.com/office/drawing/2014/main" id="{7DC6CF9B-4B4E-4009-806C-7CCFF8DC7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048" y="2371725"/>
            <a:ext cx="41052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682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2D3FE36-6944-47FA-A169-E29882DDE209}"/>
              </a:ext>
            </a:extLst>
          </p:cNvPr>
          <p:cNvPicPr>
            <a:picLocks noChangeAspect="1"/>
          </p:cNvPicPr>
          <p:nvPr/>
        </p:nvPicPr>
        <p:blipFill rotWithShape="1">
          <a:blip r:embed="rId2">
            <a:extLst>
              <a:ext uri="{28A0092B-C50C-407E-A947-70E740481C1C}">
                <a14:useLocalDpi xmlns:a14="http://schemas.microsoft.com/office/drawing/2010/main" val="0"/>
              </a:ext>
            </a:extLst>
          </a:blip>
          <a:srcRect l="804" t="717" r="2251" b="2329"/>
          <a:stretch/>
        </p:blipFill>
        <p:spPr>
          <a:xfrm>
            <a:off x="830487" y="838187"/>
            <a:ext cx="5356735" cy="5562613"/>
          </a:xfrm>
          <a:prstGeom prst="rect">
            <a:avLst/>
          </a:prstGeom>
        </p:spPr>
      </p:pic>
      <p:sp>
        <p:nvSpPr>
          <p:cNvPr id="5" name="TextBox 4">
            <a:extLst>
              <a:ext uri="{FF2B5EF4-FFF2-40B4-BE49-F238E27FC236}">
                <a16:creationId xmlns:a16="http://schemas.microsoft.com/office/drawing/2014/main" id="{D0E54835-1BBA-438C-878D-32C0A31F042F}"/>
              </a:ext>
            </a:extLst>
          </p:cNvPr>
          <p:cNvSpPr txBox="1"/>
          <p:nvPr/>
        </p:nvSpPr>
        <p:spPr>
          <a:xfrm>
            <a:off x="1686262" y="291507"/>
            <a:ext cx="6604000" cy="461665"/>
          </a:xfrm>
          <a:prstGeom prst="rect">
            <a:avLst/>
          </a:prstGeom>
          <a:noFill/>
        </p:spPr>
        <p:txBody>
          <a:bodyPr wrap="square">
            <a:spAutoFit/>
          </a:bodyPr>
          <a:lstStyle/>
          <a:p>
            <a:pPr algn="l" defTabSz="932384">
              <a:defRPr/>
            </a:pPr>
            <a:r>
              <a:rPr lang="en-US" sz="2400" dirty="0">
                <a:solidFill>
                  <a:srgbClr val="000000"/>
                </a:solidFill>
                <a:latin typeface="Segoe UI Semibold"/>
              </a:rPr>
              <a:t>Standard Tier Replication </a:t>
            </a:r>
          </a:p>
        </p:txBody>
      </p:sp>
    </p:spTree>
    <p:extLst>
      <p:ext uri="{BB962C8B-B14F-4D97-AF65-F5344CB8AC3E}">
        <p14:creationId xmlns:p14="http://schemas.microsoft.com/office/powerpoint/2010/main" val="25339956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Geo Replication</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4" name="Text Placeholder 4">
            <a:extLst>
              <a:ext uri="{FF2B5EF4-FFF2-40B4-BE49-F238E27FC236}">
                <a16:creationId xmlns:a16="http://schemas.microsoft.com/office/drawing/2014/main" id="{27BF4A00-AF27-496D-9476-4F0AB1712108}"/>
              </a:ext>
            </a:extLst>
          </p:cNvPr>
          <p:cNvSpPr txBox="1">
            <a:spLocks/>
          </p:cNvSpPr>
          <p:nvPr/>
        </p:nvSpPr>
        <p:spPr>
          <a:xfrm>
            <a:off x="465138" y="1537745"/>
            <a:ext cx="11380787" cy="4924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Mission-critical business continuity on your terms, via programmatic APIs</a:t>
            </a:r>
          </a:p>
        </p:txBody>
      </p:sp>
      <p:sp>
        <p:nvSpPr>
          <p:cNvPr id="6" name="TextBox 338">
            <a:extLst>
              <a:ext uri="{FF2B5EF4-FFF2-40B4-BE49-F238E27FC236}">
                <a16:creationId xmlns:a16="http://schemas.microsoft.com/office/drawing/2014/main" id="{689FFB5E-EC77-4481-A51A-1A531461B98A}"/>
              </a:ext>
            </a:extLst>
          </p:cNvPr>
          <p:cNvSpPr txBox="1"/>
          <p:nvPr/>
        </p:nvSpPr>
        <p:spPr>
          <a:xfrm>
            <a:off x="7844385" y="5965737"/>
            <a:ext cx="2380313"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Up to 4 secondaries</a:t>
            </a:r>
          </a:p>
        </p:txBody>
      </p:sp>
      <p:graphicFrame>
        <p:nvGraphicFramePr>
          <p:cNvPr id="7" name="Table 6">
            <a:extLst>
              <a:ext uri="{FF2B5EF4-FFF2-40B4-BE49-F238E27FC236}">
                <a16:creationId xmlns:a16="http://schemas.microsoft.com/office/drawing/2014/main" id="{5DF6C2F9-6058-4997-A2CB-A1BA78FF977A}"/>
              </a:ext>
            </a:extLst>
          </p:cNvPr>
          <p:cNvGraphicFramePr>
            <a:graphicFrameLocks noGrp="1"/>
          </p:cNvGraphicFramePr>
          <p:nvPr/>
        </p:nvGraphicFramePr>
        <p:xfrm>
          <a:off x="385261" y="2532469"/>
          <a:ext cx="4716594" cy="3668812"/>
        </p:xfrm>
        <a:graphic>
          <a:graphicData uri="http://schemas.openxmlformats.org/drawingml/2006/table">
            <a:tbl>
              <a:tblPr bandRow="1">
                <a:tableStyleId>{0E3FDE45-AF77-4B5C-9715-49D594BDF05E}</a:tableStyleId>
              </a:tblPr>
              <a:tblGrid>
                <a:gridCol w="2358297">
                  <a:extLst>
                    <a:ext uri="{9D8B030D-6E8A-4147-A177-3AD203B41FA5}">
                      <a16:colId xmlns:a16="http://schemas.microsoft.com/office/drawing/2014/main" val="969115753"/>
                    </a:ext>
                  </a:extLst>
                </a:gridCol>
                <a:gridCol w="2358297">
                  <a:extLst>
                    <a:ext uri="{9D8B030D-6E8A-4147-A177-3AD203B41FA5}">
                      <a16:colId xmlns:a16="http://schemas.microsoft.com/office/drawing/2014/main" val="837326074"/>
                    </a:ext>
                  </a:extLst>
                </a:gridCol>
              </a:tblGrid>
              <a:tr h="562256">
                <a:tc>
                  <a:txBody>
                    <a:bodyPr/>
                    <a:lstStyle/>
                    <a:p>
                      <a:r>
                        <a:rPr lang="en-US" sz="1400">
                          <a:latin typeface="Segoe UI Semibold" panose="020B0702040204020203" pitchFamily="34" charset="0"/>
                          <a:cs typeface="Segoe UI Semibold" panose="020B0702040204020203" pitchFamily="34" charset="0"/>
                        </a:rPr>
                        <a:t>Service</a:t>
                      </a:r>
                      <a:r>
                        <a:rPr lang="en-US" sz="1400" baseline="0">
                          <a:latin typeface="Segoe UI Semibold" panose="020B0702040204020203" pitchFamily="34" charset="0"/>
                          <a:cs typeface="Segoe UI Semibold" panose="020B0702040204020203" pitchFamily="34" charset="0"/>
                        </a:rPr>
                        <a:t> levels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latin typeface="+mn-lt"/>
                          <a:cs typeface="+mn-cs"/>
                        </a:rPr>
                        <a:t>All</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98870430"/>
                  </a:ext>
                </a:extLst>
              </a:tr>
              <a:tr h="372585">
                <a:tc>
                  <a:txBody>
                    <a:bodyPr/>
                    <a:lstStyle/>
                    <a:p>
                      <a:r>
                        <a:rPr lang="en-US" sz="1400">
                          <a:latin typeface="Segoe UI Semibold" panose="020B0702040204020203" pitchFamily="34" charset="0"/>
                          <a:cs typeface="Segoe UI Semibold" panose="020B0702040204020203" pitchFamily="34" charset="0"/>
                        </a:rPr>
                        <a:t>Readable</a:t>
                      </a:r>
                      <a:r>
                        <a:rPr lang="en-US" sz="1400" baseline="0">
                          <a:latin typeface="Segoe UI Semibold" panose="020B0702040204020203" pitchFamily="34" charset="0"/>
                          <a:cs typeface="Segoe UI Semibold" panose="020B0702040204020203" pitchFamily="34" charset="0"/>
                        </a:rPr>
                        <a:t> secondaries</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latin typeface="+mn-lt"/>
                          <a:cs typeface="+mn-cs"/>
                        </a:rPr>
                        <a:t>Up to 4</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331848778"/>
                  </a:ext>
                </a:extLst>
              </a:tr>
              <a:tr h="372585">
                <a:tc>
                  <a:txBody>
                    <a:bodyPr/>
                    <a:lstStyle/>
                    <a:p>
                      <a:r>
                        <a:rPr lang="en-US" sz="1400">
                          <a:latin typeface="Segoe UI Semibold" panose="020B0702040204020203" pitchFamily="34" charset="0"/>
                          <a:cs typeface="Segoe UI Semibold" panose="020B0702040204020203" pitchFamily="34" charset="0"/>
                        </a:rPr>
                        <a:t>Regions</a:t>
                      </a:r>
                      <a:r>
                        <a:rPr lang="en-US" sz="1400" baseline="0">
                          <a:latin typeface="Segoe UI Semibold" panose="020B0702040204020203" pitchFamily="34" charset="0"/>
                          <a:cs typeface="Segoe UI Semibold" panose="020B0702040204020203" pitchFamily="34" charset="0"/>
                        </a:rPr>
                        <a:t> available</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latin typeface="+mn-lt"/>
                          <a:cs typeface="+mn-cs"/>
                        </a:rPr>
                        <a:t>Any</a:t>
                      </a:r>
                      <a:r>
                        <a:rPr lang="en-US" sz="1200" baseline="0">
                          <a:solidFill>
                            <a:schemeClr val="tx1"/>
                          </a:solidFill>
                          <a:latin typeface="+mn-lt"/>
                          <a:cs typeface="+mn-cs"/>
                        </a:rPr>
                        <a:t> Azure region</a:t>
                      </a:r>
                      <a:endParaRPr lang="en-US" sz="1200">
                        <a:solidFill>
                          <a:schemeClr val="tx1"/>
                        </a:solidFill>
                        <a:latin typeface="+mn-lt"/>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4219466592"/>
                  </a:ext>
                </a:extLst>
              </a:tr>
              <a:tr h="398265">
                <a:tc>
                  <a:txBody>
                    <a:bodyPr/>
                    <a:lstStyle/>
                    <a:p>
                      <a:r>
                        <a:rPr lang="en-US" sz="1400">
                          <a:latin typeface="Segoe UI Semibold" panose="020B0702040204020203" pitchFamily="34" charset="0"/>
                          <a:cs typeface="Segoe UI Semibold" panose="020B0702040204020203" pitchFamily="34" charset="0"/>
                        </a:rPr>
                        <a:t>Replication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latin typeface="+mn-lt"/>
                          <a:cs typeface="+mn-cs"/>
                        </a:rPr>
                        <a:t>Automatic, asynchronous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928171917"/>
                  </a:ext>
                </a:extLst>
              </a:tr>
              <a:tr h="558877">
                <a:tc>
                  <a:txBody>
                    <a:bodyPr/>
                    <a:lstStyle/>
                    <a:p>
                      <a:r>
                        <a:rPr lang="en-US" sz="1400">
                          <a:latin typeface="Segoe UI Semibold" panose="020B0702040204020203" pitchFamily="34" charset="0"/>
                          <a:cs typeface="Segoe UI Semibold" panose="020B0702040204020203" pitchFamily="34" charset="0"/>
                        </a:rPr>
                        <a:t>Manageability tools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a:t>REST API, PowerShell, or Azure Portal </a:t>
                      </a:r>
                      <a:endParaRPr lang="en-US" sz="1200">
                        <a:solidFill>
                          <a:schemeClr val="tx1"/>
                        </a:solidFill>
                        <a:latin typeface="+mn-lt"/>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4110297549"/>
                  </a:ext>
                </a:extLst>
              </a:tr>
              <a:tr h="633394">
                <a:tc>
                  <a:txBody>
                    <a:bodyPr/>
                    <a:lstStyle/>
                    <a:p>
                      <a:r>
                        <a:rPr lang="en-US" sz="1400">
                          <a:latin typeface="Segoe UI Semibold" panose="020B0702040204020203" pitchFamily="34" charset="0"/>
                          <a:cs typeface="Segoe UI Semibold" panose="020B0702040204020203" pitchFamily="34" charset="0"/>
                        </a:rPr>
                        <a:t>Recovery</a:t>
                      </a:r>
                      <a:r>
                        <a:rPr lang="en-US" sz="1400" baseline="0">
                          <a:latin typeface="Segoe UI Semibold" panose="020B0702040204020203" pitchFamily="34" charset="0"/>
                          <a:cs typeface="Segoe UI Semibold" panose="020B0702040204020203" pitchFamily="34" charset="0"/>
                        </a:rPr>
                        <a:t> time objective (RTO)</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t>&lt;30 sec</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05455675"/>
                  </a:ext>
                </a:extLst>
              </a:tr>
              <a:tr h="398265">
                <a:tc>
                  <a:txBody>
                    <a:bodyPr/>
                    <a:lstStyle/>
                    <a:p>
                      <a:r>
                        <a:rPr lang="en-US" sz="1400">
                          <a:latin typeface="Segoe UI Semibold" panose="020B0702040204020203" pitchFamily="34" charset="0"/>
                          <a:cs typeface="Segoe UI Semibold" panose="020B0702040204020203" pitchFamily="34" charset="0"/>
                        </a:rPr>
                        <a:t>Recovery</a:t>
                      </a:r>
                      <a:r>
                        <a:rPr lang="en-US" sz="1400" baseline="0">
                          <a:latin typeface="Segoe UI Semibold" panose="020B0702040204020203" pitchFamily="34" charset="0"/>
                          <a:cs typeface="Segoe UI Semibold" panose="020B0702040204020203" pitchFamily="34" charset="0"/>
                        </a:rPr>
                        <a:t> point objective</a:t>
                      </a:r>
                      <a:endParaRPr lang="en-US" sz="1400">
                        <a:latin typeface="Segoe UI Semibold" panose="020B0702040204020203" pitchFamily="34" charset="0"/>
                        <a:cs typeface="Segoe UI Semibold" panose="020B07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a:t>&lt;5sec</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692707153"/>
                  </a:ext>
                </a:extLst>
              </a:tr>
              <a:tr h="372585">
                <a:tc>
                  <a:txBody>
                    <a:bodyPr/>
                    <a:lstStyle/>
                    <a:p>
                      <a:r>
                        <a:rPr lang="en-US" sz="1400">
                          <a:latin typeface="Segoe UI Semibold" panose="020B0702040204020203" pitchFamily="34" charset="0"/>
                          <a:cs typeface="Segoe UI Semibold" panose="020B0702040204020203" pitchFamily="34" charset="0"/>
                        </a:rPr>
                        <a:t>Failover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dirty="0"/>
                        <a:t>On</a:t>
                      </a:r>
                      <a:r>
                        <a:rPr lang="en-US" sz="1200" baseline="0" dirty="0"/>
                        <a:t> demand</a:t>
                      </a:r>
                      <a:endParaRPr lang="en-US" sz="12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83103896"/>
                  </a:ext>
                </a:extLst>
              </a:tr>
            </a:tbl>
          </a:graphicData>
        </a:graphic>
      </p:graphicFrame>
      <p:sp>
        <p:nvSpPr>
          <p:cNvPr id="8" name="Freeform: Shape 7">
            <a:extLst>
              <a:ext uri="{FF2B5EF4-FFF2-40B4-BE49-F238E27FC236}">
                <a16:creationId xmlns:a16="http://schemas.microsoft.com/office/drawing/2014/main" id="{816F486A-12A5-48C6-9EB3-0E0B8421AA81}"/>
              </a:ext>
            </a:extLst>
          </p:cNvPr>
          <p:cNvSpPr>
            <a:spLocks/>
          </p:cNvSpPr>
          <p:nvPr/>
        </p:nvSpPr>
        <p:spPr bwMode="auto">
          <a:xfrm>
            <a:off x="5651324" y="2571207"/>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chemeClr val="accent6">
              <a:lumMod val="9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Oval 8">
            <a:extLst>
              <a:ext uri="{FF2B5EF4-FFF2-40B4-BE49-F238E27FC236}">
                <a16:creationId xmlns:a16="http://schemas.microsoft.com/office/drawing/2014/main" id="{572B2964-0B9F-4ACD-9683-63477589C3E9}"/>
              </a:ext>
            </a:extLst>
          </p:cNvPr>
          <p:cNvSpPr/>
          <p:nvPr/>
        </p:nvSpPr>
        <p:spPr bwMode="auto">
          <a:xfrm>
            <a:off x="6298449" y="3655901"/>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A138C1BB-CE3F-416F-B1C6-2109F12493A4}"/>
              </a:ext>
            </a:extLst>
          </p:cNvPr>
          <p:cNvSpPr/>
          <p:nvPr/>
        </p:nvSpPr>
        <p:spPr bwMode="auto">
          <a:xfrm>
            <a:off x="6673492" y="3869434"/>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5C71E33C-3077-469C-B5D8-126BBE2FAC60}"/>
              </a:ext>
            </a:extLst>
          </p:cNvPr>
          <p:cNvSpPr/>
          <p:nvPr/>
        </p:nvSpPr>
        <p:spPr bwMode="auto">
          <a:xfrm>
            <a:off x="6943591" y="3405520"/>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B76D41-4A9D-49B8-81DF-5A05AB0F88D3}"/>
              </a:ext>
            </a:extLst>
          </p:cNvPr>
          <p:cNvSpPr/>
          <p:nvPr/>
        </p:nvSpPr>
        <p:spPr bwMode="auto">
          <a:xfrm>
            <a:off x="7212988" y="3581747"/>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FD3335A-FB73-4ED2-A25F-7BC3CB7A4DF0}"/>
              </a:ext>
            </a:extLst>
          </p:cNvPr>
          <p:cNvSpPr/>
          <p:nvPr/>
        </p:nvSpPr>
        <p:spPr bwMode="auto">
          <a:xfrm>
            <a:off x="10670055" y="5197827"/>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824204DB-1D99-49DC-9011-4E92218B25B3}"/>
              </a:ext>
            </a:extLst>
          </p:cNvPr>
          <p:cNvSpPr/>
          <p:nvPr/>
        </p:nvSpPr>
        <p:spPr bwMode="auto">
          <a:xfrm>
            <a:off x="10605606" y="4844927"/>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993D25B7-9C74-49DE-BBA3-BD89CC0AF4D9}"/>
              </a:ext>
            </a:extLst>
          </p:cNvPr>
          <p:cNvSpPr/>
          <p:nvPr/>
        </p:nvSpPr>
        <p:spPr bwMode="auto">
          <a:xfrm>
            <a:off x="10147565" y="4492546"/>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8045FE8-31E8-4F37-95AE-02CBDE1A3494}"/>
              </a:ext>
            </a:extLst>
          </p:cNvPr>
          <p:cNvSpPr/>
          <p:nvPr/>
        </p:nvSpPr>
        <p:spPr bwMode="auto">
          <a:xfrm>
            <a:off x="10528681" y="3790535"/>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95B90459-C9B5-456D-B762-DCFC0A8AEBF0}"/>
              </a:ext>
            </a:extLst>
          </p:cNvPr>
          <p:cNvSpPr/>
          <p:nvPr/>
        </p:nvSpPr>
        <p:spPr bwMode="auto">
          <a:xfrm>
            <a:off x="10070669" y="3653376"/>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1C185DD6-8819-4680-8DA1-9FEC00B8587B}"/>
              </a:ext>
            </a:extLst>
          </p:cNvPr>
          <p:cNvSpPr/>
          <p:nvPr/>
        </p:nvSpPr>
        <p:spPr bwMode="auto">
          <a:xfrm>
            <a:off x="10919529" y="3310447"/>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8C195A39-DB9E-4D47-B56A-BE572BDA7552}"/>
              </a:ext>
            </a:extLst>
          </p:cNvPr>
          <p:cNvSpPr/>
          <p:nvPr/>
        </p:nvSpPr>
        <p:spPr bwMode="auto">
          <a:xfrm>
            <a:off x="10599413" y="3381146"/>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EAA5B7E-D6C9-4351-B3D9-4A08BE790DE5}"/>
              </a:ext>
            </a:extLst>
          </p:cNvPr>
          <p:cNvSpPr/>
          <p:nvPr/>
        </p:nvSpPr>
        <p:spPr bwMode="auto">
          <a:xfrm>
            <a:off x="10224373" y="3167601"/>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5B89F9D-08DC-4BD4-94F2-C231A2893010}"/>
              </a:ext>
            </a:extLst>
          </p:cNvPr>
          <p:cNvSpPr/>
          <p:nvPr/>
        </p:nvSpPr>
        <p:spPr bwMode="auto">
          <a:xfrm>
            <a:off x="7526881" y="4778439"/>
            <a:ext cx="157144" cy="157144"/>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CAFD21F4-A666-4355-8D95-6CC8E4F2C60A}"/>
              </a:ext>
            </a:extLst>
          </p:cNvPr>
          <p:cNvSpPr/>
          <p:nvPr/>
        </p:nvSpPr>
        <p:spPr bwMode="auto">
          <a:xfrm>
            <a:off x="6340366" y="3697817"/>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C9D2128-8021-49D6-A914-E8AA21F13E25}"/>
              </a:ext>
            </a:extLst>
          </p:cNvPr>
          <p:cNvSpPr/>
          <p:nvPr/>
        </p:nvSpPr>
        <p:spPr bwMode="auto">
          <a:xfrm>
            <a:off x="6715408" y="3911350"/>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2DC9212-C20F-4349-9767-BD684ECC173C}"/>
              </a:ext>
            </a:extLst>
          </p:cNvPr>
          <p:cNvSpPr/>
          <p:nvPr/>
        </p:nvSpPr>
        <p:spPr bwMode="auto">
          <a:xfrm>
            <a:off x="6985507" y="3447436"/>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F2072DB-E304-4AF0-98C4-F58B0BA1679E}"/>
              </a:ext>
            </a:extLst>
          </p:cNvPr>
          <p:cNvSpPr/>
          <p:nvPr/>
        </p:nvSpPr>
        <p:spPr bwMode="auto">
          <a:xfrm>
            <a:off x="7254904" y="3623663"/>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DBA9EC3F-6B3D-447D-9364-E142AEEA6E69}"/>
              </a:ext>
            </a:extLst>
          </p:cNvPr>
          <p:cNvSpPr/>
          <p:nvPr/>
        </p:nvSpPr>
        <p:spPr bwMode="auto">
          <a:xfrm>
            <a:off x="10711971" y="5239744"/>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51165D14-900B-4987-8097-963E5D0E0DCA}"/>
              </a:ext>
            </a:extLst>
          </p:cNvPr>
          <p:cNvSpPr/>
          <p:nvPr/>
        </p:nvSpPr>
        <p:spPr bwMode="auto">
          <a:xfrm>
            <a:off x="10647522" y="4886844"/>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376803C-72F0-4048-BA9F-4AFCF8A015B2}"/>
              </a:ext>
            </a:extLst>
          </p:cNvPr>
          <p:cNvSpPr/>
          <p:nvPr/>
        </p:nvSpPr>
        <p:spPr bwMode="auto">
          <a:xfrm>
            <a:off x="10189481" y="4534463"/>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FEA00C0-24AF-4BBF-9226-A2FF17A1CA23}"/>
              </a:ext>
            </a:extLst>
          </p:cNvPr>
          <p:cNvSpPr/>
          <p:nvPr/>
        </p:nvSpPr>
        <p:spPr bwMode="auto">
          <a:xfrm>
            <a:off x="10570598" y="3832452"/>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FE7EBF0C-E6A4-450B-9EB1-209369807589}"/>
              </a:ext>
            </a:extLst>
          </p:cNvPr>
          <p:cNvSpPr/>
          <p:nvPr/>
        </p:nvSpPr>
        <p:spPr bwMode="auto">
          <a:xfrm>
            <a:off x="10112586" y="3695292"/>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9B57065A-7F86-468D-8EC3-916FC3EDFA7F}"/>
              </a:ext>
            </a:extLst>
          </p:cNvPr>
          <p:cNvSpPr/>
          <p:nvPr/>
        </p:nvSpPr>
        <p:spPr bwMode="auto">
          <a:xfrm>
            <a:off x="10961445" y="3352363"/>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C3D68BD-30F8-4F71-A3CD-320E18112B04}"/>
              </a:ext>
            </a:extLst>
          </p:cNvPr>
          <p:cNvSpPr/>
          <p:nvPr/>
        </p:nvSpPr>
        <p:spPr bwMode="auto">
          <a:xfrm>
            <a:off x="10641330" y="3423062"/>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84244EB-9E74-4D59-9BA3-8DB5676C8FAE}"/>
              </a:ext>
            </a:extLst>
          </p:cNvPr>
          <p:cNvSpPr/>
          <p:nvPr/>
        </p:nvSpPr>
        <p:spPr bwMode="auto">
          <a:xfrm>
            <a:off x="10266289" y="3209517"/>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5A75C0AD-D41D-4D6D-ACF0-BF4FCE8BA91D}"/>
              </a:ext>
            </a:extLst>
          </p:cNvPr>
          <p:cNvSpPr/>
          <p:nvPr/>
        </p:nvSpPr>
        <p:spPr bwMode="auto">
          <a:xfrm>
            <a:off x="7568798" y="4820355"/>
            <a:ext cx="73310" cy="7331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288D217-C447-4098-93F7-A1F1D421824C}"/>
              </a:ext>
            </a:extLst>
          </p:cNvPr>
          <p:cNvSpPr/>
          <p:nvPr/>
        </p:nvSpPr>
        <p:spPr bwMode="auto">
          <a:xfrm>
            <a:off x="8351017" y="3178834"/>
            <a:ext cx="683826" cy="683826"/>
          </a:xfrm>
          <a:prstGeom prst="ellipse">
            <a:avLst/>
          </a:prstGeom>
          <a:solidFill>
            <a:schemeClr val="tx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ylinder 513">
            <a:extLst>
              <a:ext uri="{FF2B5EF4-FFF2-40B4-BE49-F238E27FC236}">
                <a16:creationId xmlns:a16="http://schemas.microsoft.com/office/drawing/2014/main" id="{FD1BE21E-AA3B-46D8-AF6A-0327B0805BCC}"/>
              </a:ext>
            </a:extLst>
          </p:cNvPr>
          <p:cNvSpPr/>
          <p:nvPr/>
        </p:nvSpPr>
        <p:spPr bwMode="auto">
          <a:xfrm>
            <a:off x="10869115" y="5121468"/>
            <a:ext cx="235859" cy="3098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37" name="Group 36">
            <a:extLst>
              <a:ext uri="{FF2B5EF4-FFF2-40B4-BE49-F238E27FC236}">
                <a16:creationId xmlns:a16="http://schemas.microsoft.com/office/drawing/2014/main" id="{C461AF61-5EDE-4993-972F-276D7F4D1A6E}"/>
              </a:ext>
            </a:extLst>
          </p:cNvPr>
          <p:cNvGrpSpPr/>
          <p:nvPr/>
        </p:nvGrpSpPr>
        <p:grpSpPr>
          <a:xfrm>
            <a:off x="11147637" y="5136981"/>
            <a:ext cx="292523" cy="262441"/>
            <a:chOff x="1275510" y="6072184"/>
            <a:chExt cx="508602" cy="456298"/>
          </a:xfrm>
        </p:grpSpPr>
        <p:grpSp>
          <p:nvGrpSpPr>
            <p:cNvPr id="38" name="Group 37">
              <a:extLst>
                <a:ext uri="{FF2B5EF4-FFF2-40B4-BE49-F238E27FC236}">
                  <a16:creationId xmlns:a16="http://schemas.microsoft.com/office/drawing/2014/main" id="{D03CC67A-4789-476E-8893-683D3404CDEF}"/>
                </a:ext>
              </a:extLst>
            </p:cNvPr>
            <p:cNvGrpSpPr/>
            <p:nvPr/>
          </p:nvGrpSpPr>
          <p:grpSpPr>
            <a:xfrm>
              <a:off x="1275510" y="6224584"/>
              <a:ext cx="508602" cy="151498"/>
              <a:chOff x="551886" y="4945335"/>
              <a:chExt cx="508602" cy="151498"/>
            </a:xfrm>
          </p:grpSpPr>
          <p:sp>
            <p:nvSpPr>
              <p:cNvPr id="47" name="Rectangle 46">
                <a:extLst>
                  <a:ext uri="{FF2B5EF4-FFF2-40B4-BE49-F238E27FC236}">
                    <a16:creationId xmlns:a16="http://schemas.microsoft.com/office/drawing/2014/main" id="{24752EE2-261B-489A-A6E7-8F2B07FB2E2D}"/>
                  </a:ext>
                </a:extLst>
              </p:cNvPr>
              <p:cNvSpPr/>
              <p:nvPr/>
            </p:nvSpPr>
            <p:spPr bwMode="auto">
              <a:xfrm>
                <a:off x="551886" y="4945335"/>
                <a:ext cx="508602" cy="151498"/>
              </a:xfrm>
              <a:prstGeom prst="rect">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56EF8C4-AF06-451B-8F73-EB67CBE6BF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BB492885-7BC1-430A-9763-E489CFFB386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0803911-3091-4C91-B4F2-BD780639F1DB}"/>
                </a:ext>
              </a:extLst>
            </p:cNvPr>
            <p:cNvGrpSpPr/>
            <p:nvPr/>
          </p:nvGrpSpPr>
          <p:grpSpPr>
            <a:xfrm>
              <a:off x="1275510" y="6376984"/>
              <a:ext cx="508602" cy="151498"/>
              <a:chOff x="551886" y="4945335"/>
              <a:chExt cx="508602" cy="151498"/>
            </a:xfrm>
          </p:grpSpPr>
          <p:sp>
            <p:nvSpPr>
              <p:cNvPr id="44" name="Rectangle 43">
                <a:extLst>
                  <a:ext uri="{FF2B5EF4-FFF2-40B4-BE49-F238E27FC236}">
                    <a16:creationId xmlns:a16="http://schemas.microsoft.com/office/drawing/2014/main" id="{1FE24CEB-D210-4303-A9F4-3E874886E5C7}"/>
                  </a:ext>
                </a:extLst>
              </p:cNvPr>
              <p:cNvSpPr/>
              <p:nvPr/>
            </p:nvSpPr>
            <p:spPr bwMode="auto">
              <a:xfrm>
                <a:off x="551886" y="4945335"/>
                <a:ext cx="508602" cy="151498"/>
              </a:xfrm>
              <a:prstGeom prst="rect">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D8115B3-982E-47E7-B6F3-C3395B94DFE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8F9E3D5-5386-4874-9D2C-276605E8419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F286A5E-1AB1-4208-8D7F-AF0595D4D455}"/>
                </a:ext>
              </a:extLst>
            </p:cNvPr>
            <p:cNvGrpSpPr/>
            <p:nvPr/>
          </p:nvGrpSpPr>
          <p:grpSpPr>
            <a:xfrm>
              <a:off x="1275510" y="6072184"/>
              <a:ext cx="508602" cy="151498"/>
              <a:chOff x="551886" y="4945335"/>
              <a:chExt cx="508602" cy="151498"/>
            </a:xfrm>
          </p:grpSpPr>
          <p:sp>
            <p:nvSpPr>
              <p:cNvPr id="41" name="Rectangle 40">
                <a:extLst>
                  <a:ext uri="{FF2B5EF4-FFF2-40B4-BE49-F238E27FC236}">
                    <a16:creationId xmlns:a16="http://schemas.microsoft.com/office/drawing/2014/main" id="{FAB651E6-4405-47E6-878A-DB6FA7408649}"/>
                  </a:ext>
                </a:extLst>
              </p:cNvPr>
              <p:cNvSpPr/>
              <p:nvPr/>
            </p:nvSpPr>
            <p:spPr bwMode="auto">
              <a:xfrm>
                <a:off x="551886" y="4945335"/>
                <a:ext cx="508602" cy="151498"/>
              </a:xfrm>
              <a:prstGeom prst="rect">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47747A15-06CB-4955-A02C-83844B373C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536F28E-3F81-4816-A3CC-40BE80F0E23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BD3630-5032-4328-960F-433BEF9E73A7}"/>
              </a:ext>
            </a:extLst>
          </p:cNvPr>
          <p:cNvGrpSpPr/>
          <p:nvPr/>
        </p:nvGrpSpPr>
        <p:grpSpPr>
          <a:xfrm>
            <a:off x="8298362" y="3317718"/>
            <a:ext cx="844678" cy="458340"/>
            <a:chOff x="7423022" y="3558638"/>
            <a:chExt cx="571045" cy="309861"/>
          </a:xfrm>
        </p:grpSpPr>
        <p:sp>
          <p:nvSpPr>
            <p:cNvPr id="51" name="Cylinder 513">
              <a:extLst>
                <a:ext uri="{FF2B5EF4-FFF2-40B4-BE49-F238E27FC236}">
                  <a16:creationId xmlns:a16="http://schemas.microsoft.com/office/drawing/2014/main" id="{F4080DD3-EC42-4369-9138-A126E1312A04}"/>
                </a:ext>
              </a:extLst>
            </p:cNvPr>
            <p:cNvSpPr/>
            <p:nvPr/>
          </p:nvSpPr>
          <p:spPr bwMode="auto">
            <a:xfrm>
              <a:off x="7423022" y="3558638"/>
              <a:ext cx="235859" cy="309861"/>
            </a:xfrm>
            <a:prstGeom prst="flowChartMagneticDisk">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14981914-3ACF-4D62-A5C6-8A3702474230}"/>
                </a:ext>
              </a:extLst>
            </p:cNvPr>
            <p:cNvGrpSpPr/>
            <p:nvPr/>
          </p:nvGrpSpPr>
          <p:grpSpPr>
            <a:xfrm>
              <a:off x="7701544" y="3574151"/>
              <a:ext cx="292523" cy="262441"/>
              <a:chOff x="1275510" y="6072184"/>
              <a:chExt cx="508602" cy="456298"/>
            </a:xfrm>
            <a:solidFill>
              <a:schemeClr val="bg1">
                <a:lumMod val="95000"/>
              </a:schemeClr>
            </a:solidFill>
          </p:grpSpPr>
          <p:grpSp>
            <p:nvGrpSpPr>
              <p:cNvPr id="53" name="Group 52">
                <a:extLst>
                  <a:ext uri="{FF2B5EF4-FFF2-40B4-BE49-F238E27FC236}">
                    <a16:creationId xmlns:a16="http://schemas.microsoft.com/office/drawing/2014/main" id="{A97C6444-E7A0-40F0-A964-23D1CD8E02A2}"/>
                  </a:ext>
                </a:extLst>
              </p:cNvPr>
              <p:cNvGrpSpPr/>
              <p:nvPr/>
            </p:nvGrpSpPr>
            <p:grpSpPr>
              <a:xfrm>
                <a:off x="1275510" y="6224584"/>
                <a:ext cx="508602" cy="151498"/>
                <a:chOff x="551886" y="4945335"/>
                <a:chExt cx="508602" cy="151498"/>
              </a:xfrm>
              <a:grpFill/>
            </p:grpSpPr>
            <p:sp>
              <p:nvSpPr>
                <p:cNvPr id="62" name="Rectangle 61">
                  <a:extLst>
                    <a:ext uri="{FF2B5EF4-FFF2-40B4-BE49-F238E27FC236}">
                      <a16:creationId xmlns:a16="http://schemas.microsoft.com/office/drawing/2014/main" id="{223B09EA-2973-4EDF-AA78-3CF089544790}"/>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F16044B-E67D-4FAE-BECA-86DFDDA048CB}"/>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2636F97A-7737-41A4-9AC5-D2963818CCD3}"/>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C226107-EF2D-4A04-B545-A03F58556046}"/>
                  </a:ext>
                </a:extLst>
              </p:cNvPr>
              <p:cNvGrpSpPr/>
              <p:nvPr/>
            </p:nvGrpSpPr>
            <p:grpSpPr>
              <a:xfrm>
                <a:off x="1275510" y="6376984"/>
                <a:ext cx="508602" cy="151498"/>
                <a:chOff x="551886" y="4945335"/>
                <a:chExt cx="508602" cy="151498"/>
              </a:xfrm>
              <a:grpFill/>
            </p:grpSpPr>
            <p:sp>
              <p:nvSpPr>
                <p:cNvPr id="59" name="Rectangle 58">
                  <a:extLst>
                    <a:ext uri="{FF2B5EF4-FFF2-40B4-BE49-F238E27FC236}">
                      <a16:creationId xmlns:a16="http://schemas.microsoft.com/office/drawing/2014/main" id="{6A1DC030-A399-4D37-B5C0-B4B5E35C8365}"/>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9B6D85C5-7915-483D-9CD5-F55B97F7EEE1}"/>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02978EFC-14E1-4C00-8464-4F4AB8E5604D}"/>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8CD4F7A-8C39-45E4-8874-EB022C69F120}"/>
                  </a:ext>
                </a:extLst>
              </p:cNvPr>
              <p:cNvGrpSpPr/>
              <p:nvPr/>
            </p:nvGrpSpPr>
            <p:grpSpPr>
              <a:xfrm>
                <a:off x="1275510" y="6072184"/>
                <a:ext cx="508602" cy="151498"/>
                <a:chOff x="551886" y="4945335"/>
                <a:chExt cx="508602" cy="151498"/>
              </a:xfrm>
              <a:grpFill/>
            </p:grpSpPr>
            <p:sp>
              <p:nvSpPr>
                <p:cNvPr id="56" name="Rectangle 55">
                  <a:extLst>
                    <a:ext uri="{FF2B5EF4-FFF2-40B4-BE49-F238E27FC236}">
                      <a16:creationId xmlns:a16="http://schemas.microsoft.com/office/drawing/2014/main" id="{1C2B98EF-F24A-4931-8345-E0F02900138A}"/>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DB3DD03A-40CA-4325-B455-17AFA5B3BD79}"/>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275E53B3-64F9-4115-B0E2-0E40ED1D6473}"/>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65" name="Cylinder 513">
            <a:extLst>
              <a:ext uri="{FF2B5EF4-FFF2-40B4-BE49-F238E27FC236}">
                <a16:creationId xmlns:a16="http://schemas.microsoft.com/office/drawing/2014/main" id="{29601E2C-B800-45E6-8D68-66512E6A25CF}"/>
              </a:ext>
            </a:extLst>
          </p:cNvPr>
          <p:cNvSpPr/>
          <p:nvPr/>
        </p:nvSpPr>
        <p:spPr bwMode="auto">
          <a:xfrm>
            <a:off x="9862042" y="4097053"/>
            <a:ext cx="235859" cy="309861"/>
          </a:xfrm>
          <a:prstGeom prst="flowChartMagneticDisk">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66" name="Group 65">
            <a:extLst>
              <a:ext uri="{FF2B5EF4-FFF2-40B4-BE49-F238E27FC236}">
                <a16:creationId xmlns:a16="http://schemas.microsoft.com/office/drawing/2014/main" id="{ABBE9E4E-A18B-4FD8-88A6-B4ADD7497DD0}"/>
              </a:ext>
            </a:extLst>
          </p:cNvPr>
          <p:cNvGrpSpPr/>
          <p:nvPr/>
        </p:nvGrpSpPr>
        <p:grpSpPr>
          <a:xfrm>
            <a:off x="10140564" y="4112566"/>
            <a:ext cx="292523" cy="262441"/>
            <a:chOff x="1275510" y="6072184"/>
            <a:chExt cx="508602" cy="456298"/>
          </a:xfrm>
          <a:solidFill>
            <a:schemeClr val="bg1">
              <a:lumMod val="95000"/>
            </a:schemeClr>
          </a:solidFill>
        </p:grpSpPr>
        <p:grpSp>
          <p:nvGrpSpPr>
            <p:cNvPr id="67" name="Group 66">
              <a:extLst>
                <a:ext uri="{FF2B5EF4-FFF2-40B4-BE49-F238E27FC236}">
                  <a16:creationId xmlns:a16="http://schemas.microsoft.com/office/drawing/2014/main" id="{2465EB0E-CA59-4E9B-BCE4-7FE5BF8A82DC}"/>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72C92681-40B3-4332-B3E1-917CB8FEEE73}"/>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14216DDC-4FB6-4D16-AF41-F6DDD8DA7887}"/>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3BB312BF-50BA-4400-8648-8AA75C7A4A2B}"/>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E914DC6-5F6C-423D-BEDD-F91AE0C7AB83}"/>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96EF64BA-F8ED-42C8-BFBA-74ACE581BA88}"/>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ED60AC8E-70D6-4400-B4F9-6B66ABC4E042}"/>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9A0E0859-5CA0-40DA-B5DD-B7ECB0C1165F}"/>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ABF8624-0B02-4031-8CD6-D76939994C69}"/>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77529360-9DE5-49A4-A65E-D9B1BBA729C1}"/>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03361A33-C36D-4558-A575-0BFE861F6039}"/>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161CFB96-B157-41F4-9A25-929DDAA7584A}"/>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9" name="Cylinder 513">
            <a:extLst>
              <a:ext uri="{FF2B5EF4-FFF2-40B4-BE49-F238E27FC236}">
                <a16:creationId xmlns:a16="http://schemas.microsoft.com/office/drawing/2014/main" id="{2BF25BAA-0E17-4E22-A5F2-1220A1A59AD4}"/>
              </a:ext>
            </a:extLst>
          </p:cNvPr>
          <p:cNvSpPr/>
          <p:nvPr/>
        </p:nvSpPr>
        <p:spPr bwMode="auto">
          <a:xfrm>
            <a:off x="10819996" y="3810520"/>
            <a:ext cx="235859" cy="309861"/>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46B88DE3-4BAC-4C56-B0CE-C0FDBF1D8131}"/>
              </a:ext>
            </a:extLst>
          </p:cNvPr>
          <p:cNvGrpSpPr/>
          <p:nvPr/>
        </p:nvGrpSpPr>
        <p:grpSpPr>
          <a:xfrm>
            <a:off x="11098518" y="3826033"/>
            <a:ext cx="292523" cy="262441"/>
            <a:chOff x="1275510" y="6072184"/>
            <a:chExt cx="508602" cy="456298"/>
          </a:xfrm>
        </p:grpSpPr>
        <p:grpSp>
          <p:nvGrpSpPr>
            <p:cNvPr id="81" name="Group 80">
              <a:extLst>
                <a:ext uri="{FF2B5EF4-FFF2-40B4-BE49-F238E27FC236}">
                  <a16:creationId xmlns:a16="http://schemas.microsoft.com/office/drawing/2014/main" id="{2034C69F-8A56-4E5E-A766-B11C3260C8B7}"/>
                </a:ext>
              </a:extLst>
            </p:cNvPr>
            <p:cNvGrpSpPr/>
            <p:nvPr/>
          </p:nvGrpSpPr>
          <p:grpSpPr>
            <a:xfrm>
              <a:off x="1275510" y="6224584"/>
              <a:ext cx="508602" cy="151498"/>
              <a:chOff x="551886" y="4945335"/>
              <a:chExt cx="508602" cy="151498"/>
            </a:xfrm>
          </p:grpSpPr>
          <p:sp>
            <p:nvSpPr>
              <p:cNvPr id="90" name="Rectangle 89">
                <a:extLst>
                  <a:ext uri="{FF2B5EF4-FFF2-40B4-BE49-F238E27FC236}">
                    <a16:creationId xmlns:a16="http://schemas.microsoft.com/office/drawing/2014/main" id="{BB1C9521-3DE5-46B4-BEF3-C5BA1942B0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4183C8D-A133-4310-88F1-9D3B4DBC5A0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233193CE-CECE-440A-8AAA-E666D0894D0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F7A219-2F51-4B04-B7D9-7C43A5D3063B}"/>
                </a:ext>
              </a:extLst>
            </p:cNvPr>
            <p:cNvGrpSpPr/>
            <p:nvPr/>
          </p:nvGrpSpPr>
          <p:grpSpPr>
            <a:xfrm>
              <a:off x="1275510" y="6376984"/>
              <a:ext cx="508602" cy="151498"/>
              <a:chOff x="551886" y="4945335"/>
              <a:chExt cx="508602" cy="151498"/>
            </a:xfrm>
          </p:grpSpPr>
          <p:sp>
            <p:nvSpPr>
              <p:cNvPr id="87" name="Rectangle 86">
                <a:extLst>
                  <a:ext uri="{FF2B5EF4-FFF2-40B4-BE49-F238E27FC236}">
                    <a16:creationId xmlns:a16="http://schemas.microsoft.com/office/drawing/2014/main" id="{8F4DCE5E-BA9A-4CCF-B8BE-4491D94C1A4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2E5EB1C4-7F15-4450-A88E-C5A6CA50651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B7F95E67-ADC2-468B-893E-15484018CB2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116994-D119-4992-A8DF-26C027545E85}"/>
                </a:ext>
              </a:extLst>
            </p:cNvPr>
            <p:cNvGrpSpPr/>
            <p:nvPr/>
          </p:nvGrpSpPr>
          <p:grpSpPr>
            <a:xfrm>
              <a:off x="1275510" y="6072184"/>
              <a:ext cx="508602" cy="151498"/>
              <a:chOff x="551886" y="4945335"/>
              <a:chExt cx="508602" cy="151498"/>
            </a:xfrm>
          </p:grpSpPr>
          <p:sp>
            <p:nvSpPr>
              <p:cNvPr id="84" name="Rectangle 83">
                <a:extLst>
                  <a:ext uri="{FF2B5EF4-FFF2-40B4-BE49-F238E27FC236}">
                    <a16:creationId xmlns:a16="http://schemas.microsoft.com/office/drawing/2014/main" id="{8CA4D9B9-C55B-4E66-A5BD-2EA6F8EDC9D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F88D00CC-4076-4DE9-8D7A-5DB61166CB4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9E14761C-0F71-4416-874F-C1CF8328541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3" name="Cylinder 513">
            <a:extLst>
              <a:ext uri="{FF2B5EF4-FFF2-40B4-BE49-F238E27FC236}">
                <a16:creationId xmlns:a16="http://schemas.microsoft.com/office/drawing/2014/main" id="{C065B639-73A4-4172-8195-CDB1CDAEECFF}"/>
              </a:ext>
            </a:extLst>
          </p:cNvPr>
          <p:cNvSpPr/>
          <p:nvPr/>
        </p:nvSpPr>
        <p:spPr bwMode="auto">
          <a:xfrm>
            <a:off x="10533929" y="2982286"/>
            <a:ext cx="235859" cy="309861"/>
          </a:xfrm>
          <a:prstGeom prst="flowChartMagneticDisk">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pitchFamily="34" charset="0"/>
            </a:endParaRPr>
          </a:p>
        </p:txBody>
      </p:sp>
      <p:grpSp>
        <p:nvGrpSpPr>
          <p:cNvPr id="94" name="Group 93">
            <a:extLst>
              <a:ext uri="{FF2B5EF4-FFF2-40B4-BE49-F238E27FC236}">
                <a16:creationId xmlns:a16="http://schemas.microsoft.com/office/drawing/2014/main" id="{57EC8412-7FFF-451D-8897-8EAED1DE317D}"/>
              </a:ext>
            </a:extLst>
          </p:cNvPr>
          <p:cNvGrpSpPr/>
          <p:nvPr/>
        </p:nvGrpSpPr>
        <p:grpSpPr>
          <a:xfrm>
            <a:off x="10812451" y="2997799"/>
            <a:ext cx="292523" cy="262441"/>
            <a:chOff x="1275510" y="6072184"/>
            <a:chExt cx="508602" cy="456298"/>
          </a:xfrm>
          <a:solidFill>
            <a:schemeClr val="bg1">
              <a:lumMod val="95000"/>
            </a:schemeClr>
          </a:solidFill>
        </p:grpSpPr>
        <p:grpSp>
          <p:nvGrpSpPr>
            <p:cNvPr id="95" name="Group 94">
              <a:extLst>
                <a:ext uri="{FF2B5EF4-FFF2-40B4-BE49-F238E27FC236}">
                  <a16:creationId xmlns:a16="http://schemas.microsoft.com/office/drawing/2014/main" id="{1EA1E8FF-3D6F-4818-AAAA-4F4013355C8E}"/>
                </a:ext>
              </a:extLst>
            </p:cNvPr>
            <p:cNvGrpSpPr/>
            <p:nvPr/>
          </p:nvGrpSpPr>
          <p:grpSpPr>
            <a:xfrm>
              <a:off x="1275510" y="6224584"/>
              <a:ext cx="508602" cy="151498"/>
              <a:chOff x="551886" y="4945335"/>
              <a:chExt cx="508602" cy="151498"/>
            </a:xfrm>
            <a:grpFill/>
          </p:grpSpPr>
          <p:sp>
            <p:nvSpPr>
              <p:cNvPr id="104" name="Rectangle 103">
                <a:extLst>
                  <a:ext uri="{FF2B5EF4-FFF2-40B4-BE49-F238E27FC236}">
                    <a16:creationId xmlns:a16="http://schemas.microsoft.com/office/drawing/2014/main" id="{3D97FEBD-D50A-48A6-B5B6-EE10B20E6A42}"/>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89B0C610-4E79-4858-8838-B40BB070833A}"/>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95BC191F-C702-47DA-8723-B48AB97D0595}"/>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4C0A14-7692-4223-A3FC-184DE8362E35}"/>
                </a:ext>
              </a:extLst>
            </p:cNvPr>
            <p:cNvGrpSpPr/>
            <p:nvPr/>
          </p:nvGrpSpPr>
          <p:grpSpPr>
            <a:xfrm>
              <a:off x="1275510" y="6376984"/>
              <a:ext cx="508602" cy="151498"/>
              <a:chOff x="551886" y="4945335"/>
              <a:chExt cx="508602" cy="151498"/>
            </a:xfrm>
            <a:grpFill/>
          </p:grpSpPr>
          <p:sp>
            <p:nvSpPr>
              <p:cNvPr id="101" name="Rectangle 100">
                <a:extLst>
                  <a:ext uri="{FF2B5EF4-FFF2-40B4-BE49-F238E27FC236}">
                    <a16:creationId xmlns:a16="http://schemas.microsoft.com/office/drawing/2014/main" id="{9BDF14F5-953E-49E8-B3A5-294654567EB7}"/>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6687CA53-486C-4EDB-B137-8B84CC279105}"/>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6DB1A51F-4F44-48B5-83C2-44F34CCB7F85}"/>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3309BBD-D92D-4838-A6E5-AEB2D96F4655}"/>
                </a:ext>
              </a:extLst>
            </p:cNvPr>
            <p:cNvGrpSpPr/>
            <p:nvPr/>
          </p:nvGrpSpPr>
          <p:grpSpPr>
            <a:xfrm>
              <a:off x="1275510" y="6072184"/>
              <a:ext cx="508602" cy="151498"/>
              <a:chOff x="551886" y="4945335"/>
              <a:chExt cx="508602" cy="151498"/>
            </a:xfrm>
            <a:grpFill/>
          </p:grpSpPr>
          <p:sp>
            <p:nvSpPr>
              <p:cNvPr id="98" name="Rectangle 97">
                <a:extLst>
                  <a:ext uri="{FF2B5EF4-FFF2-40B4-BE49-F238E27FC236}">
                    <a16:creationId xmlns:a16="http://schemas.microsoft.com/office/drawing/2014/main" id="{E1944273-843F-463E-9628-A44AB3235EC0}"/>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484D54E6-B1C7-4D63-A3BD-A008F9F12112}"/>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B56A43A0-9F2B-47FA-914B-7BCD98827DF4}"/>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7B6B2434-6ED8-47C4-8CFE-FA73F54D5A26}"/>
              </a:ext>
            </a:extLst>
          </p:cNvPr>
          <p:cNvGrpSpPr/>
          <p:nvPr/>
        </p:nvGrpSpPr>
        <p:grpSpPr>
          <a:xfrm>
            <a:off x="8692930" y="3137216"/>
            <a:ext cx="2176184" cy="2139183"/>
            <a:chOff x="8692930" y="3137216"/>
            <a:chExt cx="2176184" cy="2139183"/>
          </a:xfrm>
        </p:grpSpPr>
        <p:cxnSp>
          <p:nvCxnSpPr>
            <p:cNvPr id="108" name="Connector: Elbow 107">
              <a:extLst>
                <a:ext uri="{FF2B5EF4-FFF2-40B4-BE49-F238E27FC236}">
                  <a16:creationId xmlns:a16="http://schemas.microsoft.com/office/drawing/2014/main" id="{B5DCE866-8FD3-497D-849F-402B26F41E6F}"/>
                </a:ext>
              </a:extLst>
            </p:cNvPr>
            <p:cNvCxnSpPr>
              <a:stCxn id="93" idx="2"/>
              <a:endCxn id="65" idx="2"/>
            </p:cNvCxnSpPr>
            <p:nvPr/>
          </p:nvCxnSpPr>
          <p:spPr>
            <a:xfrm rot="10800000" flipV="1">
              <a:off x="9862043" y="3137216"/>
              <a:ext cx="671887" cy="1114767"/>
            </a:xfrm>
            <a:prstGeom prst="bentConnector3">
              <a:avLst>
                <a:gd name="adj1" fmla="val 134024"/>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0D7165A-8319-4CF5-B1FD-0B0AB6DBDECB}"/>
                </a:ext>
              </a:extLst>
            </p:cNvPr>
            <p:cNvCxnSpPr>
              <a:stCxn id="79" idx="2"/>
              <a:endCxn id="36" idx="2"/>
            </p:cNvCxnSpPr>
            <p:nvPr/>
          </p:nvCxnSpPr>
          <p:spPr>
            <a:xfrm rot="10800000" flipH="1" flipV="1">
              <a:off x="10819995" y="3965451"/>
              <a:ext cx="49119" cy="1310948"/>
            </a:xfrm>
            <a:prstGeom prst="bentConnector3">
              <a:avLst>
                <a:gd name="adj1" fmla="val -4654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6A223C1B-2E5D-472E-BF4C-C1F46B1B7AFB}"/>
                </a:ext>
              </a:extLst>
            </p:cNvPr>
            <p:cNvCxnSpPr>
              <a:stCxn id="35" idx="4"/>
            </p:cNvCxnSpPr>
            <p:nvPr/>
          </p:nvCxnSpPr>
          <p:spPr>
            <a:xfrm rot="16200000" flipH="1">
              <a:off x="9044322" y="3511267"/>
              <a:ext cx="234393" cy="937177"/>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9395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79" grpId="0" animBg="1"/>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16137" y="663945"/>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solidFill>
                  <a:srgbClr val="000000"/>
                </a:solidFill>
                <a:latin typeface="Segoe UI Semibold"/>
              </a:rPr>
              <a:t>Brief Overview of DR </a:t>
            </a:r>
          </a:p>
        </p:txBody>
      </p:sp>
      <p:pic>
        <p:nvPicPr>
          <p:cNvPr id="2" name="Picture 1">
            <a:extLst>
              <a:ext uri="{FF2B5EF4-FFF2-40B4-BE49-F238E27FC236}">
                <a16:creationId xmlns:a16="http://schemas.microsoft.com/office/drawing/2014/main" id="{C4573BE0-3C2C-4783-B8E5-1F8E6A04265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62970" y="1635759"/>
            <a:ext cx="6077461" cy="3375185"/>
          </a:xfrm>
          <a:custGeom>
            <a:avLst/>
            <a:gdLst>
              <a:gd name="connsiteX0" fmla="*/ 3325023 w 6077461"/>
              <a:gd name="connsiteY0" fmla="*/ 0 h 3375185"/>
              <a:gd name="connsiteX1" fmla="*/ 4789474 w 6077461"/>
              <a:gd name="connsiteY1" fmla="*/ 1393315 h 3375185"/>
              <a:gd name="connsiteX2" fmla="*/ 5593721 w 6077461"/>
              <a:gd name="connsiteY2" fmla="*/ 2017904 h 3375185"/>
              <a:gd name="connsiteX3" fmla="*/ 6071431 w 6077461"/>
              <a:gd name="connsiteY3" fmla="*/ 2448623 h 3375185"/>
              <a:gd name="connsiteX4" fmla="*/ 6077461 w 6077461"/>
              <a:gd name="connsiteY4" fmla="*/ 2472121 h 3375185"/>
              <a:gd name="connsiteX5" fmla="*/ 6077461 w 6077461"/>
              <a:gd name="connsiteY5" fmla="*/ 2877907 h 3375185"/>
              <a:gd name="connsiteX6" fmla="*/ 6055301 w 6077461"/>
              <a:gd name="connsiteY6" fmla="*/ 2949533 h 3375185"/>
              <a:gd name="connsiteX7" fmla="*/ 5425670 w 6077461"/>
              <a:gd name="connsiteY7" fmla="*/ 3375185 h 3375185"/>
              <a:gd name="connsiteX8" fmla="*/ 1356418 w 6077461"/>
              <a:gd name="connsiteY8" fmla="*/ 3375185 h 3375185"/>
              <a:gd name="connsiteX9" fmla="*/ 0 w 6077461"/>
              <a:gd name="connsiteY9" fmla="*/ 2029916 h 3375185"/>
              <a:gd name="connsiteX10" fmla="*/ 1356418 w 6077461"/>
              <a:gd name="connsiteY10" fmla="*/ 672635 h 3375185"/>
              <a:gd name="connsiteX11" fmla="*/ 1992613 w 6077461"/>
              <a:gd name="connsiteY11" fmla="*/ 840794 h 3375185"/>
              <a:gd name="connsiteX12" fmla="*/ 3325023 w 6077461"/>
              <a:gd name="connsiteY12" fmla="*/ 0 h 337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7461" h="3375185">
                <a:moveTo>
                  <a:pt x="3325023" y="0"/>
                </a:moveTo>
                <a:cubicBezTo>
                  <a:pt x="4105263" y="0"/>
                  <a:pt x="4753463" y="624590"/>
                  <a:pt x="4789474" y="1393315"/>
                </a:cubicBezTo>
                <a:cubicBezTo>
                  <a:pt x="5149584" y="1441360"/>
                  <a:pt x="5449677" y="1681587"/>
                  <a:pt x="5593721" y="2017904"/>
                </a:cubicBezTo>
                <a:cubicBezTo>
                  <a:pt x="5818791" y="2071955"/>
                  <a:pt x="5996595" y="2234108"/>
                  <a:pt x="6071431" y="2448623"/>
                </a:cubicBezTo>
                <a:lnTo>
                  <a:pt x="6077461" y="2472121"/>
                </a:lnTo>
                <a:lnTo>
                  <a:pt x="6077461" y="2877907"/>
                </a:lnTo>
                <a:lnTo>
                  <a:pt x="6055301" y="2949533"/>
                </a:lnTo>
                <a:cubicBezTo>
                  <a:pt x="5950081" y="3199519"/>
                  <a:pt x="5704755" y="3375185"/>
                  <a:pt x="5425670" y="3375185"/>
                </a:cubicBezTo>
                <a:cubicBezTo>
                  <a:pt x="5425670" y="3375185"/>
                  <a:pt x="5425670" y="3375185"/>
                  <a:pt x="1356418" y="3375185"/>
                </a:cubicBezTo>
                <a:cubicBezTo>
                  <a:pt x="612189" y="3375185"/>
                  <a:pt x="0" y="2762607"/>
                  <a:pt x="0" y="2029916"/>
                </a:cubicBezTo>
                <a:cubicBezTo>
                  <a:pt x="0" y="1285213"/>
                  <a:pt x="612189" y="672635"/>
                  <a:pt x="1356418" y="672635"/>
                </a:cubicBezTo>
                <a:cubicBezTo>
                  <a:pt x="1584488" y="672635"/>
                  <a:pt x="1800554" y="732692"/>
                  <a:pt x="1992613" y="840794"/>
                </a:cubicBezTo>
                <a:cubicBezTo>
                  <a:pt x="2232687" y="336318"/>
                  <a:pt x="2748846" y="0"/>
                  <a:pt x="3325023" y="0"/>
                </a:cubicBezTo>
                <a:close/>
              </a:path>
            </a:pathLst>
          </a:custGeom>
        </p:spPr>
      </p:pic>
      <p:sp>
        <p:nvSpPr>
          <p:cNvPr id="5" name="Text Placeholder 3">
            <a:extLst>
              <a:ext uri="{FF2B5EF4-FFF2-40B4-BE49-F238E27FC236}">
                <a16:creationId xmlns:a16="http://schemas.microsoft.com/office/drawing/2014/main" id="{CEBFD018-3D62-4A69-BD51-BEDD2399B02A}"/>
              </a:ext>
            </a:extLst>
          </p:cNvPr>
          <p:cNvSpPr txBox="1">
            <a:spLocks/>
          </p:cNvSpPr>
          <p:nvPr/>
        </p:nvSpPr>
        <p:spPr>
          <a:xfrm>
            <a:off x="785509" y="1917441"/>
            <a:ext cx="5310491" cy="3129062"/>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Point-in-Time Restore</a:t>
            </a:r>
          </a:p>
          <a:p>
            <a:endParaRPr lang="en-US" dirty="0"/>
          </a:p>
        </p:txBody>
      </p:sp>
      <p:sp>
        <p:nvSpPr>
          <p:cNvPr id="6" name="TextBox 5">
            <a:extLst>
              <a:ext uri="{FF2B5EF4-FFF2-40B4-BE49-F238E27FC236}">
                <a16:creationId xmlns:a16="http://schemas.microsoft.com/office/drawing/2014/main" id="{F1EF6C3E-DB57-4BBA-99BF-D8D2D97D53EE}"/>
              </a:ext>
            </a:extLst>
          </p:cNvPr>
          <p:cNvSpPr txBox="1"/>
          <p:nvPr/>
        </p:nvSpPr>
        <p:spPr>
          <a:xfrm>
            <a:off x="785509" y="2545241"/>
            <a:ext cx="6719206" cy="515526"/>
          </a:xfrm>
          <a:prstGeom prst="rect">
            <a:avLst/>
          </a:prstGeom>
          <a:noFill/>
        </p:spPr>
        <p:txBody>
          <a:bodyPr wrap="square">
            <a:spAutoFit/>
          </a:bodyPr>
          <a:lstStyle/>
          <a:p>
            <a:r>
              <a:rPr lang="en-US" sz="2750" dirty="0">
                <a:latin typeface="+mj-lt"/>
              </a:rPr>
              <a:t>Long-term Retention</a:t>
            </a:r>
          </a:p>
        </p:txBody>
      </p:sp>
      <p:sp>
        <p:nvSpPr>
          <p:cNvPr id="8" name="TextBox 7">
            <a:extLst>
              <a:ext uri="{FF2B5EF4-FFF2-40B4-BE49-F238E27FC236}">
                <a16:creationId xmlns:a16="http://schemas.microsoft.com/office/drawing/2014/main" id="{5AA83175-F853-43AB-94D1-B9501126E39F}"/>
              </a:ext>
            </a:extLst>
          </p:cNvPr>
          <p:cNvSpPr txBox="1"/>
          <p:nvPr/>
        </p:nvSpPr>
        <p:spPr>
          <a:xfrm>
            <a:off x="785509" y="3145430"/>
            <a:ext cx="6719206" cy="515526"/>
          </a:xfrm>
          <a:prstGeom prst="rect">
            <a:avLst/>
          </a:prstGeom>
          <a:noFill/>
        </p:spPr>
        <p:txBody>
          <a:bodyPr wrap="square">
            <a:spAutoFit/>
          </a:bodyPr>
          <a:lstStyle/>
          <a:p>
            <a:r>
              <a:rPr lang="en-US" sz="2750" dirty="0">
                <a:latin typeface="+mj-lt"/>
              </a:rPr>
              <a:t>Geo-Replication</a:t>
            </a:r>
            <a:r>
              <a:rPr lang="en-US" dirty="0"/>
              <a:t> </a:t>
            </a:r>
          </a:p>
        </p:txBody>
      </p:sp>
      <p:sp>
        <p:nvSpPr>
          <p:cNvPr id="10" name="TextBox 9">
            <a:extLst>
              <a:ext uri="{FF2B5EF4-FFF2-40B4-BE49-F238E27FC236}">
                <a16:creationId xmlns:a16="http://schemas.microsoft.com/office/drawing/2014/main" id="{101284CE-C9AA-4F12-8883-E81C3F12A095}"/>
              </a:ext>
            </a:extLst>
          </p:cNvPr>
          <p:cNvSpPr txBox="1"/>
          <p:nvPr/>
        </p:nvSpPr>
        <p:spPr>
          <a:xfrm>
            <a:off x="785509" y="3660956"/>
            <a:ext cx="6719206" cy="515526"/>
          </a:xfrm>
          <a:prstGeom prst="rect">
            <a:avLst/>
          </a:prstGeom>
          <a:noFill/>
        </p:spPr>
        <p:txBody>
          <a:bodyPr wrap="square">
            <a:spAutoFit/>
          </a:bodyPr>
          <a:lstStyle/>
          <a:p>
            <a:r>
              <a:rPr lang="en-US" sz="2750" dirty="0">
                <a:latin typeface="+mj-lt"/>
              </a:rPr>
              <a:t>Auto-failover groups</a:t>
            </a:r>
          </a:p>
        </p:txBody>
      </p:sp>
    </p:spTree>
    <p:extLst>
      <p:ext uri="{BB962C8B-B14F-4D97-AF65-F5344CB8AC3E}">
        <p14:creationId xmlns:p14="http://schemas.microsoft.com/office/powerpoint/2010/main" val="1290283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28E0A6-82C1-48BC-A815-975E57A90DBD}"/>
              </a:ext>
            </a:extLst>
          </p:cNvPr>
          <p:cNvSpPr txBox="1"/>
          <p:nvPr/>
        </p:nvSpPr>
        <p:spPr>
          <a:xfrm>
            <a:off x="524846" y="2299061"/>
            <a:ext cx="5435525" cy="677108"/>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rPr>
              <a:t>Continuous availability with reliance to failures</a:t>
            </a:r>
            <a:endParaRPr lang="en-US" sz="2200" dirty="0">
              <a:gradFill>
                <a:gsLst>
                  <a:gs pos="2917">
                    <a:schemeClr val="tx1"/>
                  </a:gs>
                  <a:gs pos="30000">
                    <a:schemeClr val="tx1"/>
                  </a:gs>
                </a:gsLst>
                <a:lin ang="5400000" scaled="0"/>
              </a:gradFill>
              <a:cs typeface="Segoe UI"/>
            </a:endParaRPr>
          </a:p>
        </p:txBody>
      </p:sp>
      <p:sp>
        <p:nvSpPr>
          <p:cNvPr id="7" name="Rectangle 6">
            <a:extLst>
              <a:ext uri="{FF2B5EF4-FFF2-40B4-BE49-F238E27FC236}">
                <a16:creationId xmlns:a16="http://schemas.microsoft.com/office/drawing/2014/main" id="{AC1E9A15-CF9C-48FE-8995-4487A50B439E}"/>
              </a:ext>
            </a:extLst>
          </p:cNvPr>
          <p:cNvSpPr/>
          <p:nvPr/>
        </p:nvSpPr>
        <p:spPr bwMode="auto">
          <a:xfrm>
            <a:off x="365032" y="1519201"/>
            <a:ext cx="5619662" cy="4363835"/>
          </a:xfrm>
          <a:prstGeom prst="rect">
            <a:avLst/>
          </a:prstGeom>
          <a:no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EAA0477-5660-4CD4-B704-252C9D88F689}"/>
              </a:ext>
            </a:extLst>
          </p:cNvPr>
          <p:cNvSpPr/>
          <p:nvPr/>
        </p:nvSpPr>
        <p:spPr bwMode="auto">
          <a:xfrm>
            <a:off x="360214" y="1531233"/>
            <a:ext cx="5619659" cy="553998"/>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b="1" dirty="0">
                <a:solidFill>
                  <a:schemeClr val="bg1"/>
                </a:solidFill>
                <a:latin typeface="Segoe UI Semibold" panose="020B0502040204020203" pitchFamily="34" charset="0"/>
                <a:ea typeface="Segoe UI" pitchFamily="34" charset="0"/>
                <a:cs typeface="Segoe UI Semibold" panose="020B0502040204020203" pitchFamily="34" charset="0"/>
              </a:rPr>
              <a:t>High Availability</a:t>
            </a:r>
            <a:r>
              <a:rPr kumimoji="0" lang="en-US" sz="2000" b="1" u="none" strike="noStrike" kern="1200" cap="none" spc="0" normalizeH="0" baseline="0" noProof="0" dirty="0">
                <a:ln>
                  <a:noFill/>
                </a:ln>
                <a:solidFill>
                  <a:schemeClr val="accent1"/>
                </a:solidFill>
                <a:effectLst/>
                <a:uLnTx/>
                <a:uFillTx/>
                <a:latin typeface="Segoe UI Semibold" panose="020B0502040204020203" pitchFamily="34" charset="0"/>
                <a:ea typeface="Segoe UI" pitchFamily="34" charset="0"/>
                <a:cs typeface="Segoe UI Semibold" panose="020B0502040204020203" pitchFamily="34" charset="0"/>
              </a:rPr>
              <a:t> </a:t>
            </a:r>
            <a:endParaRPr lang="en-US" sz="2000" b="1" u="none" strike="noStrike" kern="1200" cap="none" spc="0" normalizeH="0" baseline="30000" noProof="0" dirty="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1" name="Graphic 10" descr="Refresh">
            <a:extLst>
              <a:ext uri="{FF2B5EF4-FFF2-40B4-BE49-F238E27FC236}">
                <a16:creationId xmlns:a16="http://schemas.microsoft.com/office/drawing/2014/main" id="{D3E9CEF0-A064-466B-B59B-6F99039551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04" y="1545732"/>
            <a:ext cx="514675" cy="514675"/>
          </a:xfrm>
          <a:prstGeom prst="rect">
            <a:avLst/>
          </a:prstGeom>
        </p:spPr>
      </p:pic>
      <p:sp>
        <p:nvSpPr>
          <p:cNvPr id="12" name="TextBox 11">
            <a:extLst>
              <a:ext uri="{FF2B5EF4-FFF2-40B4-BE49-F238E27FC236}">
                <a16:creationId xmlns:a16="http://schemas.microsoft.com/office/drawing/2014/main" id="{187D2112-E80E-4E98-BB6C-F9755DCC4EA3}"/>
              </a:ext>
            </a:extLst>
          </p:cNvPr>
          <p:cNvSpPr txBox="1"/>
          <p:nvPr/>
        </p:nvSpPr>
        <p:spPr>
          <a:xfrm>
            <a:off x="6291966" y="2079551"/>
            <a:ext cx="5452332" cy="984885"/>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rPr>
              <a:t>Quick recovery to provide business continuity</a:t>
            </a:r>
          </a:p>
        </p:txBody>
      </p:sp>
      <p:sp>
        <p:nvSpPr>
          <p:cNvPr id="13" name="Rectangle 12">
            <a:extLst>
              <a:ext uri="{FF2B5EF4-FFF2-40B4-BE49-F238E27FC236}">
                <a16:creationId xmlns:a16="http://schemas.microsoft.com/office/drawing/2014/main" id="{0EEBFD81-EC9F-473E-B88A-FD89ECA9EE55}"/>
              </a:ext>
            </a:extLst>
          </p:cNvPr>
          <p:cNvSpPr/>
          <p:nvPr/>
        </p:nvSpPr>
        <p:spPr bwMode="auto">
          <a:xfrm>
            <a:off x="6196869" y="1536183"/>
            <a:ext cx="5630099" cy="4363835"/>
          </a:xfrm>
          <a:prstGeom prst="rect">
            <a:avLst/>
          </a:prstGeom>
          <a:noFill/>
          <a:ln w="1270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96A21C30-26EA-497C-9962-AD7D1D8A18D8}"/>
              </a:ext>
            </a:extLst>
          </p:cNvPr>
          <p:cNvGrpSpPr/>
          <p:nvPr/>
        </p:nvGrpSpPr>
        <p:grpSpPr>
          <a:xfrm>
            <a:off x="6196868" y="1489179"/>
            <a:ext cx="5630099" cy="621887"/>
            <a:chOff x="6565853" y="1097284"/>
            <a:chExt cx="5400456" cy="642763"/>
          </a:xfrm>
          <a:solidFill>
            <a:schemeClr val="tx2">
              <a:lumMod val="50000"/>
            </a:schemeClr>
          </a:solidFill>
        </p:grpSpPr>
        <p:sp>
          <p:nvSpPr>
            <p:cNvPr id="15" name="Rectangle 14">
              <a:extLst>
                <a:ext uri="{FF2B5EF4-FFF2-40B4-BE49-F238E27FC236}">
                  <a16:creationId xmlns:a16="http://schemas.microsoft.com/office/drawing/2014/main" id="{95E35809-6FF2-49BE-B467-3F3FE8C6D44A}"/>
                </a:ext>
              </a:extLst>
            </p:cNvPr>
            <p:cNvSpPr/>
            <p:nvPr/>
          </p:nvSpPr>
          <p:spPr bwMode="auto">
            <a:xfrm>
              <a:off x="6565853" y="1144288"/>
              <a:ext cx="5400456" cy="55399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u="none" strike="noStrike" kern="1200" cap="none" spc="0" normalizeH="0" baseline="0" noProof="0" dirty="0">
                  <a:ln>
                    <a:noFill/>
                  </a:ln>
                  <a:solidFill>
                    <a:schemeClr val="bg1"/>
                  </a:solidFill>
                  <a:effectLst/>
                  <a:uLnTx/>
                  <a:uFillTx/>
                  <a:latin typeface="Segoe UI Semibold" panose="020B0502040204020203" pitchFamily="34" charset="0"/>
                  <a:ea typeface="Segoe UI" pitchFamily="34" charset="0"/>
                  <a:cs typeface="Segoe UI Semibold" panose="020B0502040204020203" pitchFamily="34" charset="0"/>
                </a:rPr>
                <a:t>Disaster Recovery</a:t>
              </a:r>
              <a:r>
                <a:rPr kumimoji="0" lang="en-US" sz="2000" b="1" u="none" strike="noStrike" kern="1200" cap="none" spc="0" normalizeH="0" baseline="0" noProof="0" dirty="0">
                  <a:ln>
                    <a:noFill/>
                  </a:ln>
                  <a:solidFill>
                    <a:schemeClr val="accent1"/>
                  </a:solidFill>
                  <a:effectLst/>
                  <a:uLnTx/>
                  <a:uFillTx/>
                  <a:latin typeface="Segoe UI Semibold" panose="020B0502040204020203" pitchFamily="34" charset="0"/>
                  <a:ea typeface="Segoe UI" pitchFamily="34" charset="0"/>
                  <a:cs typeface="Segoe UI Semibold" panose="020B0502040204020203" pitchFamily="34" charset="0"/>
                </a:rPr>
                <a:t> </a:t>
              </a:r>
              <a:endParaRPr lang="en-US" sz="2000" b="1" u="none" strike="noStrike" kern="1200" cap="none" spc="0" normalizeH="0" baseline="30000" noProof="0" dirty="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6" name="Graphic 15" descr="Excavator">
              <a:extLst>
                <a:ext uri="{FF2B5EF4-FFF2-40B4-BE49-F238E27FC236}">
                  <a16:creationId xmlns:a16="http://schemas.microsoft.com/office/drawing/2014/main" id="{D5E3F864-C1C0-42EC-8BD6-BA51BDEC7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8016" y="1097284"/>
              <a:ext cx="642763" cy="642763"/>
            </a:xfrm>
            <a:prstGeom prst="rect">
              <a:avLst/>
            </a:prstGeom>
          </p:spPr>
        </p:pic>
      </p:grpSp>
      <p:sp>
        <p:nvSpPr>
          <p:cNvPr id="18" name="Title 1">
            <a:extLst>
              <a:ext uri="{FF2B5EF4-FFF2-40B4-BE49-F238E27FC236}">
                <a16:creationId xmlns:a16="http://schemas.microsoft.com/office/drawing/2014/main" id="{5DDE1FC9-2C03-4DA6-85CB-7987DA856401}"/>
              </a:ext>
            </a:extLst>
          </p:cNvPr>
          <p:cNvSpPr txBox="1">
            <a:spLocks/>
          </p:cNvSpPr>
          <p:nvPr/>
        </p:nvSpPr>
        <p:spPr>
          <a:xfrm>
            <a:off x="522222" y="379325"/>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solidFill>
                  <a:srgbClr val="000000"/>
                </a:solidFill>
                <a:latin typeface="Segoe UI Semibold"/>
              </a:rPr>
              <a:t>HA vs. DR</a:t>
            </a:r>
          </a:p>
        </p:txBody>
      </p:sp>
      <p:sp>
        <p:nvSpPr>
          <p:cNvPr id="17" name="TextBox 16">
            <a:extLst>
              <a:ext uri="{FF2B5EF4-FFF2-40B4-BE49-F238E27FC236}">
                <a16:creationId xmlns:a16="http://schemas.microsoft.com/office/drawing/2014/main" id="{4F1C3B73-974E-4F4B-A02A-57155F80ABAA}"/>
              </a:ext>
            </a:extLst>
          </p:cNvPr>
          <p:cNvSpPr txBox="1"/>
          <p:nvPr/>
        </p:nvSpPr>
        <p:spPr>
          <a:xfrm>
            <a:off x="396310" y="2926186"/>
            <a:ext cx="5564061" cy="769441"/>
          </a:xfrm>
          <a:prstGeom prst="rect">
            <a:avLst/>
          </a:prstGeom>
          <a:noFill/>
        </p:spPr>
        <p:txBody>
          <a:bodyPr wrap="square">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rPr>
              <a:t>In-region millisecond or sub-millisecond failovers </a:t>
            </a:r>
          </a:p>
        </p:txBody>
      </p:sp>
      <p:sp>
        <p:nvSpPr>
          <p:cNvPr id="19" name="TextBox 18">
            <a:extLst>
              <a:ext uri="{FF2B5EF4-FFF2-40B4-BE49-F238E27FC236}">
                <a16:creationId xmlns:a16="http://schemas.microsoft.com/office/drawing/2014/main" id="{2486AFE7-9E81-4DBC-A390-45310E18A3C9}"/>
              </a:ext>
            </a:extLst>
          </p:cNvPr>
          <p:cNvSpPr txBox="1"/>
          <p:nvPr/>
        </p:nvSpPr>
        <p:spPr>
          <a:xfrm>
            <a:off x="396310" y="3599489"/>
            <a:ext cx="6720840" cy="430887"/>
          </a:xfrm>
          <a:prstGeom prst="rect">
            <a:avLst/>
          </a:prstGeom>
          <a:noFill/>
        </p:spPr>
        <p:txBody>
          <a:bodyPr wrap="square">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cs typeface="Segoe UI"/>
              </a:rPr>
              <a:t>Synchronous replication</a:t>
            </a:r>
          </a:p>
        </p:txBody>
      </p:sp>
      <p:sp>
        <p:nvSpPr>
          <p:cNvPr id="20" name="TextBox 19">
            <a:extLst>
              <a:ext uri="{FF2B5EF4-FFF2-40B4-BE49-F238E27FC236}">
                <a16:creationId xmlns:a16="http://schemas.microsoft.com/office/drawing/2014/main" id="{41B40219-625F-4707-AA81-990DD98C6637}"/>
              </a:ext>
            </a:extLst>
          </p:cNvPr>
          <p:cNvSpPr txBox="1"/>
          <p:nvPr/>
        </p:nvSpPr>
        <p:spPr>
          <a:xfrm>
            <a:off x="447702" y="4058211"/>
            <a:ext cx="6720840" cy="430887"/>
          </a:xfrm>
          <a:prstGeom prst="rect">
            <a:avLst/>
          </a:prstGeom>
          <a:noFill/>
        </p:spPr>
        <p:txBody>
          <a:bodyPr wrap="square">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cs typeface="Segoe UI"/>
              </a:rPr>
              <a:t>Uptime Percentage </a:t>
            </a:r>
          </a:p>
        </p:txBody>
      </p:sp>
      <p:sp>
        <p:nvSpPr>
          <p:cNvPr id="21" name="TextBox 20">
            <a:extLst>
              <a:ext uri="{FF2B5EF4-FFF2-40B4-BE49-F238E27FC236}">
                <a16:creationId xmlns:a16="http://schemas.microsoft.com/office/drawing/2014/main" id="{3320CAAD-E519-4523-A325-8D7D145DDD6D}"/>
              </a:ext>
            </a:extLst>
          </p:cNvPr>
          <p:cNvSpPr txBox="1"/>
          <p:nvPr/>
        </p:nvSpPr>
        <p:spPr>
          <a:xfrm>
            <a:off x="6196868" y="2996613"/>
            <a:ext cx="6720840" cy="769441"/>
          </a:xfrm>
          <a:prstGeom prst="rect">
            <a:avLst/>
          </a:prstGeom>
          <a:noFill/>
        </p:spPr>
        <p:txBody>
          <a:bodyPr wrap="square">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rPr>
              <a:t>Failover across regions during large-scale disruptions</a:t>
            </a:r>
          </a:p>
        </p:txBody>
      </p:sp>
      <p:sp>
        <p:nvSpPr>
          <p:cNvPr id="22" name="TextBox 21">
            <a:extLst>
              <a:ext uri="{FF2B5EF4-FFF2-40B4-BE49-F238E27FC236}">
                <a16:creationId xmlns:a16="http://schemas.microsoft.com/office/drawing/2014/main" id="{9E29F1F4-228E-4321-A1B1-A5E34D90D0F5}"/>
              </a:ext>
            </a:extLst>
          </p:cNvPr>
          <p:cNvSpPr txBox="1"/>
          <p:nvPr/>
        </p:nvSpPr>
        <p:spPr>
          <a:xfrm>
            <a:off x="6240824" y="3718100"/>
            <a:ext cx="6720840" cy="430887"/>
          </a:xfrm>
          <a:prstGeom prst="rect">
            <a:avLst/>
          </a:prstGeom>
          <a:noFill/>
        </p:spPr>
        <p:txBody>
          <a:bodyPr wrap="square">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cs typeface="Segoe UI"/>
              </a:rPr>
              <a:t>Asynchronous replication</a:t>
            </a:r>
          </a:p>
        </p:txBody>
      </p:sp>
      <p:sp>
        <p:nvSpPr>
          <p:cNvPr id="24" name="TextBox 23">
            <a:extLst>
              <a:ext uri="{FF2B5EF4-FFF2-40B4-BE49-F238E27FC236}">
                <a16:creationId xmlns:a16="http://schemas.microsoft.com/office/drawing/2014/main" id="{036D6C62-770A-46AF-BA18-5746B6CE3666}"/>
              </a:ext>
            </a:extLst>
          </p:cNvPr>
          <p:cNvSpPr txBox="1"/>
          <p:nvPr/>
        </p:nvSpPr>
        <p:spPr>
          <a:xfrm>
            <a:off x="6240824" y="4132613"/>
            <a:ext cx="6720840" cy="430887"/>
          </a:xfrm>
          <a:prstGeom prst="rect">
            <a:avLst/>
          </a:prstGeom>
          <a:noFill/>
        </p:spPr>
        <p:txBody>
          <a:bodyPr wrap="square">
            <a:spAutoFit/>
          </a:bodyPr>
          <a:lstStyle/>
          <a:p>
            <a:pPr marL="342900" indent="-342900">
              <a:buFont typeface="Arial" panose="020B0604020202020204" pitchFamily="34" charset="0"/>
              <a:buChar char="•"/>
            </a:pPr>
            <a:r>
              <a:rPr lang="en-US" sz="2200" dirty="0">
                <a:gradFill>
                  <a:gsLst>
                    <a:gs pos="2917">
                      <a:schemeClr val="tx1"/>
                    </a:gs>
                    <a:gs pos="30000">
                      <a:schemeClr val="tx1"/>
                    </a:gs>
                  </a:gsLst>
                  <a:lin ang="5400000" scaled="0"/>
                </a:gradFill>
                <a:cs typeface="Segoe UI"/>
              </a:rPr>
              <a:t>RPO and RTO</a:t>
            </a:r>
          </a:p>
        </p:txBody>
      </p:sp>
    </p:spTree>
    <p:extLst>
      <p:ext uri="{BB962C8B-B14F-4D97-AF65-F5344CB8AC3E}">
        <p14:creationId xmlns:p14="http://schemas.microsoft.com/office/powerpoint/2010/main" val="359697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19" grpId="0"/>
      <p:bldP spid="20" grpId="0"/>
      <p:bldP spid="21" grpId="0"/>
      <p:bldP spid="2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solidFill>
                  <a:srgbClr val="000000"/>
                </a:solidFill>
                <a:latin typeface="Segoe UI Semibold"/>
              </a:rPr>
              <a:t>Demystifying the 9’s</a:t>
            </a:r>
          </a:p>
        </p:txBody>
      </p:sp>
      <p:sp>
        <p:nvSpPr>
          <p:cNvPr id="4" name="TextBox 3">
            <a:extLst>
              <a:ext uri="{FF2B5EF4-FFF2-40B4-BE49-F238E27FC236}">
                <a16:creationId xmlns:a16="http://schemas.microsoft.com/office/drawing/2014/main" id="{AD1C6A9F-94FB-4DC0-96C5-6D4BDE982EF1}"/>
              </a:ext>
            </a:extLst>
          </p:cNvPr>
          <p:cNvSpPr txBox="1"/>
          <p:nvPr/>
        </p:nvSpPr>
        <p:spPr>
          <a:xfrm>
            <a:off x="650965" y="1364496"/>
            <a:ext cx="7569925" cy="400110"/>
          </a:xfrm>
          <a:prstGeom prst="rect">
            <a:avLst/>
          </a:prstGeom>
          <a:noFill/>
        </p:spPr>
        <p:txBody>
          <a:bodyPr wrap="square">
            <a:spAutoFit/>
          </a:bodyPr>
          <a:lstStyle/>
          <a:p>
            <a:r>
              <a:rPr lang="en-US" sz="2000" b="1" i="0" u="none" strike="noStrike" dirty="0">
                <a:solidFill>
                  <a:srgbClr val="000000"/>
                </a:solidFill>
                <a:effectLst/>
                <a:latin typeface="Calibri" panose="020F0502020204030204" pitchFamily="34" charset="0"/>
              </a:rPr>
              <a:t>SLA</a:t>
            </a:r>
            <a:r>
              <a:rPr lang="en-US" sz="2000" b="0" i="0" u="none" strike="noStrike" dirty="0">
                <a:solidFill>
                  <a:srgbClr val="000000"/>
                </a:solidFill>
                <a:effectLst/>
                <a:latin typeface="Calibri" panose="020F0502020204030204" pitchFamily="34" charset="0"/>
              </a:rPr>
              <a:t> = Service Level Agreement aka “money back if we don’t meet it”.</a:t>
            </a:r>
          </a:p>
        </p:txBody>
      </p:sp>
      <p:graphicFrame>
        <p:nvGraphicFramePr>
          <p:cNvPr id="9" name="Table 10">
            <a:extLst>
              <a:ext uri="{FF2B5EF4-FFF2-40B4-BE49-F238E27FC236}">
                <a16:creationId xmlns:a16="http://schemas.microsoft.com/office/drawing/2014/main" id="{1CAA401E-FD3C-4E0A-9A71-8C34B1C8A145}"/>
              </a:ext>
            </a:extLst>
          </p:cNvPr>
          <p:cNvGraphicFramePr>
            <a:graphicFrameLocks noGrp="1"/>
          </p:cNvGraphicFramePr>
          <p:nvPr>
            <p:extLst>
              <p:ext uri="{D42A27DB-BD31-4B8C-83A1-F6EECF244321}">
                <p14:modId xmlns:p14="http://schemas.microsoft.com/office/powerpoint/2010/main" val="2713176487"/>
              </p:ext>
            </p:extLst>
          </p:nvPr>
        </p:nvGraphicFramePr>
        <p:xfrm>
          <a:off x="4560304" y="2721818"/>
          <a:ext cx="4970558" cy="2595880"/>
        </p:xfrm>
        <a:graphic>
          <a:graphicData uri="http://schemas.openxmlformats.org/drawingml/2006/table">
            <a:tbl>
              <a:tblPr firstRow="1" bandRow="1">
                <a:tableStyleId>{69C7853C-536D-4A76-A0AE-DD22124D55A5}</a:tableStyleId>
              </a:tblPr>
              <a:tblGrid>
                <a:gridCol w="2064487">
                  <a:extLst>
                    <a:ext uri="{9D8B030D-6E8A-4147-A177-3AD203B41FA5}">
                      <a16:colId xmlns:a16="http://schemas.microsoft.com/office/drawing/2014/main" val="124053959"/>
                    </a:ext>
                  </a:extLst>
                </a:gridCol>
                <a:gridCol w="2906071">
                  <a:extLst>
                    <a:ext uri="{9D8B030D-6E8A-4147-A177-3AD203B41FA5}">
                      <a16:colId xmlns:a16="http://schemas.microsoft.com/office/drawing/2014/main" val="993598804"/>
                    </a:ext>
                  </a:extLst>
                </a:gridCol>
              </a:tblGrid>
              <a:tr h="370840">
                <a:tc>
                  <a:txBody>
                    <a:bodyPr/>
                    <a:lstStyle/>
                    <a:p>
                      <a:pPr algn="l"/>
                      <a:r>
                        <a:rPr lang="en-US" dirty="0"/>
                        <a:t>Availability %</a:t>
                      </a:r>
                    </a:p>
                  </a:txBody>
                  <a:tcPr>
                    <a:solidFill>
                      <a:schemeClr val="accent4">
                        <a:lumMod val="50000"/>
                      </a:schemeClr>
                    </a:solidFill>
                  </a:tcPr>
                </a:tc>
                <a:tc>
                  <a:txBody>
                    <a:bodyPr/>
                    <a:lstStyle/>
                    <a:p>
                      <a:pPr algn="l"/>
                      <a:r>
                        <a:rPr lang="en-US" dirty="0"/>
                        <a:t>Downtime (min/month)</a:t>
                      </a:r>
                    </a:p>
                  </a:txBody>
                  <a:tcPr>
                    <a:solidFill>
                      <a:schemeClr val="accent4">
                        <a:lumMod val="50000"/>
                      </a:schemeClr>
                    </a:solidFill>
                  </a:tcPr>
                </a:tc>
                <a:extLst>
                  <a:ext uri="{0D108BD9-81ED-4DB2-BD59-A6C34878D82A}">
                    <a16:rowId xmlns:a16="http://schemas.microsoft.com/office/drawing/2014/main" val="287971385"/>
                  </a:ext>
                </a:extLst>
              </a:tr>
              <a:tr h="370840">
                <a:tc>
                  <a:txBody>
                    <a:bodyPr/>
                    <a:lstStyle/>
                    <a:p>
                      <a:pPr algn="l"/>
                      <a:r>
                        <a:rPr lang="en-US" dirty="0"/>
                        <a:t>90%</a:t>
                      </a:r>
                    </a:p>
                  </a:txBody>
                  <a:tcPr>
                    <a:solidFill>
                      <a:schemeClr val="accent4">
                        <a:lumMod val="40000"/>
                        <a:lumOff val="60000"/>
                      </a:schemeClr>
                    </a:solidFill>
                  </a:tcPr>
                </a:tc>
                <a:tc>
                  <a:txBody>
                    <a:bodyPr/>
                    <a:lstStyle/>
                    <a:p>
                      <a:r>
                        <a:rPr lang="en-US" dirty="0"/>
                        <a:t>4,380</a:t>
                      </a:r>
                    </a:p>
                  </a:txBody>
                  <a:tcPr>
                    <a:solidFill>
                      <a:schemeClr val="accent4">
                        <a:lumMod val="40000"/>
                        <a:lumOff val="60000"/>
                      </a:schemeClr>
                    </a:solidFill>
                  </a:tcPr>
                </a:tc>
                <a:extLst>
                  <a:ext uri="{0D108BD9-81ED-4DB2-BD59-A6C34878D82A}">
                    <a16:rowId xmlns:a16="http://schemas.microsoft.com/office/drawing/2014/main" val="2070063612"/>
                  </a:ext>
                </a:extLst>
              </a:tr>
              <a:tr h="370840">
                <a:tc>
                  <a:txBody>
                    <a:bodyPr/>
                    <a:lstStyle/>
                    <a:p>
                      <a:pPr algn="l"/>
                      <a:r>
                        <a:rPr lang="en-US" dirty="0"/>
                        <a:t>99%</a:t>
                      </a:r>
                    </a:p>
                  </a:txBody>
                  <a:tcPr>
                    <a:solidFill>
                      <a:schemeClr val="accent4">
                        <a:lumMod val="40000"/>
                        <a:lumOff val="60000"/>
                      </a:schemeClr>
                    </a:solidFill>
                  </a:tcPr>
                </a:tc>
                <a:tc>
                  <a:txBody>
                    <a:bodyPr/>
                    <a:lstStyle/>
                    <a:p>
                      <a:r>
                        <a:rPr lang="en-US" dirty="0"/>
                        <a:t>438</a:t>
                      </a:r>
                    </a:p>
                  </a:txBody>
                  <a:tcPr>
                    <a:solidFill>
                      <a:schemeClr val="accent4">
                        <a:lumMod val="40000"/>
                        <a:lumOff val="60000"/>
                      </a:schemeClr>
                    </a:solidFill>
                  </a:tcPr>
                </a:tc>
                <a:extLst>
                  <a:ext uri="{0D108BD9-81ED-4DB2-BD59-A6C34878D82A}">
                    <a16:rowId xmlns:a16="http://schemas.microsoft.com/office/drawing/2014/main" val="3870341265"/>
                  </a:ext>
                </a:extLst>
              </a:tr>
              <a:tr h="370840">
                <a:tc>
                  <a:txBody>
                    <a:bodyPr/>
                    <a:lstStyle/>
                    <a:p>
                      <a:pPr algn="l"/>
                      <a:r>
                        <a:rPr lang="en-US" dirty="0"/>
                        <a:t>99.9%</a:t>
                      </a:r>
                    </a:p>
                  </a:txBody>
                  <a:tcPr>
                    <a:solidFill>
                      <a:schemeClr val="accent4">
                        <a:lumMod val="40000"/>
                        <a:lumOff val="60000"/>
                      </a:schemeClr>
                    </a:solidFill>
                  </a:tcPr>
                </a:tc>
                <a:tc>
                  <a:txBody>
                    <a:bodyPr/>
                    <a:lstStyle/>
                    <a:p>
                      <a:r>
                        <a:rPr lang="en-US" dirty="0"/>
                        <a:t>43.8</a:t>
                      </a:r>
                    </a:p>
                  </a:txBody>
                  <a:tcPr>
                    <a:solidFill>
                      <a:schemeClr val="accent4">
                        <a:lumMod val="40000"/>
                        <a:lumOff val="60000"/>
                      </a:schemeClr>
                    </a:solidFill>
                  </a:tcPr>
                </a:tc>
                <a:extLst>
                  <a:ext uri="{0D108BD9-81ED-4DB2-BD59-A6C34878D82A}">
                    <a16:rowId xmlns:a16="http://schemas.microsoft.com/office/drawing/2014/main" val="940417082"/>
                  </a:ext>
                </a:extLst>
              </a:tr>
              <a:tr h="370840">
                <a:tc>
                  <a:txBody>
                    <a:bodyPr/>
                    <a:lstStyle/>
                    <a:p>
                      <a:pPr algn="l"/>
                      <a:r>
                        <a:rPr lang="en-US" dirty="0"/>
                        <a:t>99.95%</a:t>
                      </a:r>
                    </a:p>
                  </a:txBody>
                  <a:tcPr>
                    <a:solidFill>
                      <a:schemeClr val="accent4">
                        <a:lumMod val="40000"/>
                        <a:lumOff val="60000"/>
                      </a:schemeClr>
                    </a:solidFill>
                  </a:tcPr>
                </a:tc>
                <a:tc>
                  <a:txBody>
                    <a:bodyPr/>
                    <a:lstStyle/>
                    <a:p>
                      <a:r>
                        <a:rPr lang="en-US" dirty="0"/>
                        <a:t>21.9</a:t>
                      </a:r>
                    </a:p>
                  </a:txBody>
                  <a:tcPr>
                    <a:solidFill>
                      <a:schemeClr val="accent4">
                        <a:lumMod val="40000"/>
                        <a:lumOff val="60000"/>
                      </a:schemeClr>
                    </a:solidFill>
                  </a:tcPr>
                </a:tc>
                <a:extLst>
                  <a:ext uri="{0D108BD9-81ED-4DB2-BD59-A6C34878D82A}">
                    <a16:rowId xmlns:a16="http://schemas.microsoft.com/office/drawing/2014/main" val="2637999350"/>
                  </a:ext>
                </a:extLst>
              </a:tr>
              <a:tr h="370840">
                <a:tc>
                  <a:txBody>
                    <a:bodyPr/>
                    <a:lstStyle/>
                    <a:p>
                      <a:pPr algn="l"/>
                      <a:r>
                        <a:rPr lang="en-US" dirty="0"/>
                        <a:t>99.99%</a:t>
                      </a:r>
                    </a:p>
                  </a:txBody>
                  <a:tcPr>
                    <a:solidFill>
                      <a:schemeClr val="accent4">
                        <a:lumMod val="40000"/>
                        <a:lumOff val="60000"/>
                      </a:schemeClr>
                    </a:solidFill>
                  </a:tcPr>
                </a:tc>
                <a:tc>
                  <a:txBody>
                    <a:bodyPr/>
                    <a:lstStyle/>
                    <a:p>
                      <a:r>
                        <a:rPr lang="en-US" dirty="0"/>
                        <a:t>4.38</a:t>
                      </a:r>
                    </a:p>
                  </a:txBody>
                  <a:tcPr>
                    <a:solidFill>
                      <a:schemeClr val="accent4">
                        <a:lumMod val="40000"/>
                        <a:lumOff val="60000"/>
                      </a:schemeClr>
                    </a:solidFill>
                  </a:tcPr>
                </a:tc>
                <a:extLst>
                  <a:ext uri="{0D108BD9-81ED-4DB2-BD59-A6C34878D82A}">
                    <a16:rowId xmlns:a16="http://schemas.microsoft.com/office/drawing/2014/main" val="563428176"/>
                  </a:ext>
                </a:extLst>
              </a:tr>
              <a:tr h="370840">
                <a:tc>
                  <a:txBody>
                    <a:bodyPr/>
                    <a:lstStyle/>
                    <a:p>
                      <a:pPr algn="l"/>
                      <a:r>
                        <a:rPr lang="en-US" dirty="0"/>
                        <a:t>99.995%</a:t>
                      </a:r>
                    </a:p>
                  </a:txBody>
                  <a:tcPr>
                    <a:solidFill>
                      <a:schemeClr val="accent4">
                        <a:lumMod val="40000"/>
                        <a:lumOff val="60000"/>
                      </a:schemeClr>
                    </a:solidFill>
                  </a:tcPr>
                </a:tc>
                <a:tc>
                  <a:txBody>
                    <a:bodyPr/>
                    <a:lstStyle/>
                    <a:p>
                      <a:r>
                        <a:rPr lang="en-US" dirty="0"/>
                        <a:t>2.19</a:t>
                      </a:r>
                    </a:p>
                  </a:txBody>
                  <a:tcPr>
                    <a:solidFill>
                      <a:schemeClr val="accent4">
                        <a:lumMod val="40000"/>
                        <a:lumOff val="60000"/>
                      </a:schemeClr>
                    </a:solidFill>
                  </a:tcPr>
                </a:tc>
                <a:extLst>
                  <a:ext uri="{0D108BD9-81ED-4DB2-BD59-A6C34878D82A}">
                    <a16:rowId xmlns:a16="http://schemas.microsoft.com/office/drawing/2014/main" val="3673702048"/>
                  </a:ext>
                </a:extLst>
              </a:tr>
            </a:tbl>
          </a:graphicData>
        </a:graphic>
      </p:graphicFrame>
      <p:sp>
        <p:nvSpPr>
          <p:cNvPr id="12" name="Rectangle 11">
            <a:extLst>
              <a:ext uri="{FF2B5EF4-FFF2-40B4-BE49-F238E27FC236}">
                <a16:creationId xmlns:a16="http://schemas.microsoft.com/office/drawing/2014/main" id="{AC0C4A1E-83C5-472C-93B7-906D4F1AF6A4}"/>
              </a:ext>
            </a:extLst>
          </p:cNvPr>
          <p:cNvSpPr/>
          <p:nvPr/>
        </p:nvSpPr>
        <p:spPr>
          <a:xfrm>
            <a:off x="931565" y="3028890"/>
            <a:ext cx="406874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“One Nine”</a:t>
            </a:r>
          </a:p>
        </p:txBody>
      </p:sp>
      <p:sp>
        <p:nvSpPr>
          <p:cNvPr id="13" name="Rectangle 12">
            <a:extLst>
              <a:ext uri="{FF2B5EF4-FFF2-40B4-BE49-F238E27FC236}">
                <a16:creationId xmlns:a16="http://schemas.microsoft.com/office/drawing/2014/main" id="{66D8EE4B-B37F-420E-8D0E-AFF798830DBC}"/>
              </a:ext>
            </a:extLst>
          </p:cNvPr>
          <p:cNvSpPr/>
          <p:nvPr/>
        </p:nvSpPr>
        <p:spPr>
          <a:xfrm>
            <a:off x="835777" y="3387953"/>
            <a:ext cx="406874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a:t>
            </a:r>
            <a:r>
              <a:rPr lang="en-US" sz="2000" b="1" dirty="0">
                <a:ln/>
                <a:solidFill>
                  <a:schemeClr val="accent3"/>
                </a:solidFill>
              </a:rPr>
              <a:t>Two</a:t>
            </a:r>
            <a:r>
              <a:rPr lang="en-US" sz="2000" b="1" cap="none" spc="0" dirty="0">
                <a:ln/>
                <a:solidFill>
                  <a:schemeClr val="accent3"/>
                </a:solidFill>
                <a:effectLst/>
              </a:rPr>
              <a:t> Nines”</a:t>
            </a:r>
          </a:p>
        </p:txBody>
      </p:sp>
      <p:sp>
        <p:nvSpPr>
          <p:cNvPr id="15" name="Rectangle 14">
            <a:extLst>
              <a:ext uri="{FF2B5EF4-FFF2-40B4-BE49-F238E27FC236}">
                <a16:creationId xmlns:a16="http://schemas.microsoft.com/office/drawing/2014/main" id="{19B1A0F2-0634-4F2D-B384-E72E743D2470}"/>
              </a:ext>
            </a:extLst>
          </p:cNvPr>
          <p:cNvSpPr/>
          <p:nvPr/>
        </p:nvSpPr>
        <p:spPr>
          <a:xfrm>
            <a:off x="774814" y="3736072"/>
            <a:ext cx="406874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a:t>
            </a:r>
            <a:r>
              <a:rPr lang="en-US" sz="2000" b="1" dirty="0">
                <a:ln/>
                <a:solidFill>
                  <a:schemeClr val="accent3"/>
                </a:solidFill>
              </a:rPr>
              <a:t>Three</a:t>
            </a:r>
            <a:r>
              <a:rPr lang="en-US" sz="2000" b="1" cap="none" spc="0" dirty="0">
                <a:ln/>
                <a:solidFill>
                  <a:schemeClr val="accent3"/>
                </a:solidFill>
                <a:effectLst/>
              </a:rPr>
              <a:t> Nines”</a:t>
            </a:r>
          </a:p>
        </p:txBody>
      </p:sp>
      <p:sp>
        <p:nvSpPr>
          <p:cNvPr id="17" name="Rectangle 16">
            <a:extLst>
              <a:ext uri="{FF2B5EF4-FFF2-40B4-BE49-F238E27FC236}">
                <a16:creationId xmlns:a16="http://schemas.microsoft.com/office/drawing/2014/main" id="{DA2C5563-7F37-4D27-89B4-B85AFC11E088}"/>
              </a:ext>
            </a:extLst>
          </p:cNvPr>
          <p:cNvSpPr/>
          <p:nvPr/>
        </p:nvSpPr>
        <p:spPr>
          <a:xfrm>
            <a:off x="800941" y="4539362"/>
            <a:ext cx="406874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a:t>
            </a:r>
            <a:r>
              <a:rPr lang="en-US" sz="2000" b="1" dirty="0">
                <a:ln/>
                <a:solidFill>
                  <a:schemeClr val="accent3"/>
                </a:solidFill>
              </a:rPr>
              <a:t>Four</a:t>
            </a:r>
            <a:r>
              <a:rPr lang="en-US" sz="2000" b="1" cap="none" spc="0" dirty="0">
                <a:ln/>
                <a:solidFill>
                  <a:schemeClr val="accent3"/>
                </a:solidFill>
                <a:effectLst/>
              </a:rPr>
              <a:t> Nines”</a:t>
            </a:r>
          </a:p>
        </p:txBody>
      </p:sp>
      <p:sp>
        <p:nvSpPr>
          <p:cNvPr id="24" name="Arrow: Right 23">
            <a:extLst>
              <a:ext uri="{FF2B5EF4-FFF2-40B4-BE49-F238E27FC236}">
                <a16:creationId xmlns:a16="http://schemas.microsoft.com/office/drawing/2014/main" id="{EFC1379F-735A-465A-9140-79D1471D2111}"/>
              </a:ext>
            </a:extLst>
          </p:cNvPr>
          <p:cNvSpPr/>
          <p:nvPr/>
        </p:nvSpPr>
        <p:spPr bwMode="auto">
          <a:xfrm>
            <a:off x="3657609" y="3155038"/>
            <a:ext cx="905692" cy="232954"/>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Right 24">
            <a:extLst>
              <a:ext uri="{FF2B5EF4-FFF2-40B4-BE49-F238E27FC236}">
                <a16:creationId xmlns:a16="http://schemas.microsoft.com/office/drawing/2014/main" id="{491AEA59-1B98-4FC5-9ABA-744B461345BE}"/>
              </a:ext>
            </a:extLst>
          </p:cNvPr>
          <p:cNvSpPr/>
          <p:nvPr/>
        </p:nvSpPr>
        <p:spPr bwMode="auto">
          <a:xfrm>
            <a:off x="3635829" y="3542565"/>
            <a:ext cx="905692" cy="232954"/>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3D81B38A-4737-404A-82A6-A50F802B3C47}"/>
              </a:ext>
            </a:extLst>
          </p:cNvPr>
          <p:cNvSpPr/>
          <p:nvPr/>
        </p:nvSpPr>
        <p:spPr bwMode="auto">
          <a:xfrm>
            <a:off x="3635829" y="3899620"/>
            <a:ext cx="905692" cy="232954"/>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Arrow: Right 28">
            <a:extLst>
              <a:ext uri="{FF2B5EF4-FFF2-40B4-BE49-F238E27FC236}">
                <a16:creationId xmlns:a16="http://schemas.microsoft.com/office/drawing/2014/main" id="{0188096B-454D-4702-9CFC-83AC23638173}"/>
              </a:ext>
            </a:extLst>
          </p:cNvPr>
          <p:cNvSpPr/>
          <p:nvPr/>
        </p:nvSpPr>
        <p:spPr bwMode="auto">
          <a:xfrm>
            <a:off x="3635829" y="4657264"/>
            <a:ext cx="905692" cy="232954"/>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Curved Left 32">
            <a:extLst>
              <a:ext uri="{FF2B5EF4-FFF2-40B4-BE49-F238E27FC236}">
                <a16:creationId xmlns:a16="http://schemas.microsoft.com/office/drawing/2014/main" id="{B42911FA-208D-4F94-8529-F3A107F28DFC}"/>
              </a:ext>
            </a:extLst>
          </p:cNvPr>
          <p:cNvSpPr/>
          <p:nvPr/>
        </p:nvSpPr>
        <p:spPr bwMode="auto">
          <a:xfrm>
            <a:off x="9549645" y="4663645"/>
            <a:ext cx="447795" cy="578916"/>
          </a:xfrm>
          <a:prstGeom prst="curvedLeftArrow">
            <a:avLst/>
          </a:prstGeom>
          <a:solidFill>
            <a:schemeClr val="accent4">
              <a:lumMod val="75000"/>
            </a:schemeClr>
          </a:solid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E3A1D8E6-6736-455B-9D2C-D2FD568B5368}"/>
              </a:ext>
            </a:extLst>
          </p:cNvPr>
          <p:cNvSpPr txBox="1"/>
          <p:nvPr/>
        </p:nvSpPr>
        <p:spPr>
          <a:xfrm>
            <a:off x="561712" y="1568970"/>
            <a:ext cx="7097485"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Availability</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 ​% uptime. Defined per company</a:t>
            </a:r>
            <a:endParaRPr kumimoji="0" lang="en-US" sz="2000" b="0" i="0" u="none" strike="noStrike" kern="1200" cap="none" spc="0" normalizeH="0" baseline="0" noProof="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1881628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5" grpId="0"/>
      <p:bldP spid="17" grpId="0"/>
      <p:bldP spid="24" grpId="0" animBg="1"/>
      <p:bldP spid="25" grpId="0" animBg="1"/>
      <p:bldP spid="27" grpId="0" animBg="1"/>
      <p:bldP spid="29" grpId="0" animBg="1"/>
      <p:bldP spid="33"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ar driving down a busy city street&#10;&#10;Description automatically generated">
            <a:extLst>
              <a:ext uri="{FF2B5EF4-FFF2-40B4-BE49-F238E27FC236}">
                <a16:creationId xmlns:a16="http://schemas.microsoft.com/office/drawing/2014/main" id="{FDFA4CA3-96D3-4D67-AD1C-276E467C7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4" y="58376"/>
            <a:ext cx="11993732" cy="6674868"/>
          </a:xfrm>
          <a:prstGeom prst="rect">
            <a:avLst/>
          </a:prstGeom>
        </p:spPr>
      </p:pic>
      <p:sp>
        <p:nvSpPr>
          <p:cNvPr id="2" name="Rectangle 1">
            <a:extLst>
              <a:ext uri="{FF2B5EF4-FFF2-40B4-BE49-F238E27FC236}">
                <a16:creationId xmlns:a16="http://schemas.microsoft.com/office/drawing/2014/main" id="{C0AFA0C1-F956-479B-B1C0-8FA0075D246E}"/>
              </a:ext>
            </a:extLst>
          </p:cNvPr>
          <p:cNvSpPr/>
          <p:nvPr/>
        </p:nvSpPr>
        <p:spPr>
          <a:xfrm rot="21001181">
            <a:off x="155675" y="1100237"/>
            <a:ext cx="11501623" cy="2800767"/>
          </a:xfrm>
          <a:prstGeom prst="rect">
            <a:avLst/>
          </a:prstGeom>
          <a:noFill/>
          <a:ln w="76200">
            <a:solidFill>
              <a:schemeClr val="tx1"/>
            </a:solidFill>
          </a:ln>
          <a:effectLst>
            <a:outerShdw blurRad="50800" dist="50800" dir="5400000" sx="156000" sy="156000" algn="ctr" rotWithShape="0">
              <a:srgbClr val="EE902B"/>
            </a:outerShdw>
            <a:softEdge rad="114300"/>
          </a:effectLst>
        </p:spPr>
        <p:txBody>
          <a:bodyPr wrap="square" lIns="91440" tIns="45720" rIns="91440" bIns="45720">
            <a:spAutoFit/>
          </a:bodyPr>
          <a:lstStyle/>
          <a:p>
            <a:pPr algn="ctr"/>
            <a:r>
              <a:rPr lang="en-US" sz="8800" b="1" dirty="0">
                <a:ln w="12700">
                  <a:noFill/>
                  <a:prstDash val="solid"/>
                </a:ln>
                <a:solidFill>
                  <a:srgbClr val="F7B928"/>
                </a:solidFill>
                <a:effectLst>
                  <a:outerShdw blurRad="12700" dist="38100" dir="2700000" sx="101000" sy="101000" algn="tl" rotWithShape="0">
                    <a:srgbClr val="8E753B"/>
                  </a:outerShdw>
                </a:effectLst>
                <a:latin typeface="Eras Bold ITC" panose="020B0907030504020204" pitchFamily="34" charset="0"/>
                <a:ea typeface="STHupo" panose="02010800040101010101" pitchFamily="2" charset="-122"/>
                <a:cs typeface="Posterama" panose="020B0504020200020000" pitchFamily="34" charset="0"/>
              </a:rPr>
              <a:t>History of HA Through SQL Server</a:t>
            </a:r>
          </a:p>
        </p:txBody>
      </p:sp>
      <p:sp>
        <p:nvSpPr>
          <p:cNvPr id="4" name="Rectangle 3">
            <a:extLst>
              <a:ext uri="{FF2B5EF4-FFF2-40B4-BE49-F238E27FC236}">
                <a16:creationId xmlns:a16="http://schemas.microsoft.com/office/drawing/2014/main" id="{B1192977-A8E0-4D54-B5B4-627650E97AF7}"/>
              </a:ext>
            </a:extLst>
          </p:cNvPr>
          <p:cNvSpPr/>
          <p:nvPr/>
        </p:nvSpPr>
        <p:spPr>
          <a:xfrm rot="20936763">
            <a:off x="3127393" y="3748993"/>
            <a:ext cx="6110099" cy="923330"/>
          </a:xfrm>
          <a:prstGeom prst="rect">
            <a:avLst/>
          </a:prstGeom>
          <a:noFill/>
        </p:spPr>
        <p:txBody>
          <a:bodyPr wrap="square" lIns="91440" tIns="45720" rIns="91440" bIns="45720">
            <a:prstTxWarp prst="textWave2">
              <a:avLst/>
            </a:prstTxWarp>
            <a:spAutoFit/>
          </a:bodyPr>
          <a:lstStyle/>
          <a:p>
            <a:pPr algn="ctr"/>
            <a:r>
              <a:rPr lang="en-US" sz="5400" dirty="0">
                <a:ln w="0">
                  <a:solidFill>
                    <a:schemeClr val="accent2">
                      <a:lumMod val="75000"/>
                    </a:schemeClr>
                  </a:solidFill>
                </a:ln>
                <a:solidFill>
                  <a:srgbClr val="DAD2AE"/>
                </a:solidFill>
                <a:effectLst>
                  <a:outerShdw blurRad="38100" dist="19050" dir="2700000" algn="tl" rotWithShape="0">
                    <a:schemeClr val="dk1">
                      <a:alpha val="40000"/>
                    </a:schemeClr>
                  </a:outerShdw>
                </a:effectLst>
                <a:latin typeface="Brush Script MT" panose="03060802040406070304" pitchFamily="66" charset="0"/>
              </a:rPr>
              <a:t>a</a:t>
            </a:r>
            <a:r>
              <a:rPr lang="en-US" sz="5400" b="0" cap="none" spc="0" dirty="0">
                <a:ln w="0">
                  <a:solidFill>
                    <a:schemeClr val="accent2">
                      <a:lumMod val="75000"/>
                    </a:schemeClr>
                  </a:solidFill>
                </a:ln>
                <a:solidFill>
                  <a:srgbClr val="DAD2AE"/>
                </a:solidFill>
                <a:effectLst>
                  <a:outerShdw blurRad="38100" dist="19050" dir="2700000" algn="tl" rotWithShape="0">
                    <a:schemeClr val="dk1">
                      <a:alpha val="40000"/>
                    </a:schemeClr>
                  </a:outerShdw>
                </a:effectLst>
                <a:latin typeface="Brush Script MT" panose="03060802040406070304" pitchFamily="66" charset="0"/>
              </a:rPr>
              <a:t> walk through time</a:t>
            </a:r>
          </a:p>
        </p:txBody>
      </p:sp>
    </p:spTree>
    <p:extLst>
      <p:ext uri="{BB962C8B-B14F-4D97-AF65-F5344CB8AC3E}">
        <p14:creationId xmlns:p14="http://schemas.microsoft.com/office/powerpoint/2010/main" val="298948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71" name="Straight Connector 270">
            <a:extLst>
              <a:ext uri="{FF2B5EF4-FFF2-40B4-BE49-F238E27FC236}">
                <a16:creationId xmlns:a16="http://schemas.microsoft.com/office/drawing/2014/main" id="{483FD030-1AAE-4A0B-AAEA-CEEAAD039CB7}"/>
              </a:ext>
            </a:extLst>
          </p:cNvPr>
          <p:cNvCxnSpPr>
            <a:cxnSpLocks/>
            <a:stCxn id="377" idx="2"/>
            <a:endCxn id="391" idx="6"/>
          </p:cNvCxnSpPr>
          <p:nvPr/>
        </p:nvCxnSpPr>
        <p:spPr>
          <a:xfrm>
            <a:off x="9737542" y="3658815"/>
            <a:ext cx="1207967" cy="21767"/>
          </a:xfrm>
          <a:prstGeom prst="line">
            <a:avLst/>
          </a:prstGeom>
          <a:noFill/>
          <a:ln w="6350" cap="flat" cmpd="sng" algn="ctr">
            <a:solidFill>
              <a:srgbClr val="808080"/>
            </a:solidFill>
            <a:prstDash val="solid"/>
            <a:miter lim="800000"/>
          </a:ln>
          <a:effectLst/>
        </p:spPr>
      </p:cxnSp>
      <p:cxnSp>
        <p:nvCxnSpPr>
          <p:cNvPr id="275" name="Straight Connector 274">
            <a:extLst>
              <a:ext uri="{FF2B5EF4-FFF2-40B4-BE49-F238E27FC236}">
                <a16:creationId xmlns:a16="http://schemas.microsoft.com/office/drawing/2014/main" id="{212E86EB-7CDB-488E-B92E-E300D08CB36F}"/>
              </a:ext>
            </a:extLst>
          </p:cNvPr>
          <p:cNvCxnSpPr>
            <a:cxnSpLocks/>
            <a:endCxn id="377" idx="6"/>
          </p:cNvCxnSpPr>
          <p:nvPr/>
        </p:nvCxnSpPr>
        <p:spPr>
          <a:xfrm flipV="1">
            <a:off x="8466696" y="3658815"/>
            <a:ext cx="1422387" cy="9832"/>
          </a:xfrm>
          <a:prstGeom prst="line">
            <a:avLst/>
          </a:prstGeom>
          <a:noFill/>
          <a:ln w="6350" cap="flat" cmpd="sng" algn="ctr">
            <a:solidFill>
              <a:srgbClr val="808080"/>
            </a:solidFill>
            <a:prstDash val="solid"/>
            <a:miter lim="800000"/>
          </a:ln>
          <a:effectLst/>
        </p:spPr>
      </p:cxnSp>
      <p:cxnSp>
        <p:nvCxnSpPr>
          <p:cNvPr id="279" name="Straight Connector 278">
            <a:extLst>
              <a:ext uri="{FF2B5EF4-FFF2-40B4-BE49-F238E27FC236}">
                <a16:creationId xmlns:a16="http://schemas.microsoft.com/office/drawing/2014/main" id="{38887A07-00BA-48AC-9A63-42DC84748F06}"/>
              </a:ext>
            </a:extLst>
          </p:cNvPr>
          <p:cNvCxnSpPr>
            <a:cxnSpLocks/>
            <a:stCxn id="349" idx="2"/>
            <a:endCxn id="363" idx="2"/>
          </p:cNvCxnSpPr>
          <p:nvPr/>
        </p:nvCxnSpPr>
        <p:spPr>
          <a:xfrm flipV="1">
            <a:off x="5990629" y="3658815"/>
            <a:ext cx="2400300" cy="9525"/>
          </a:xfrm>
          <a:prstGeom prst="line">
            <a:avLst/>
          </a:prstGeom>
          <a:noFill/>
          <a:ln w="6350" cap="flat" cmpd="sng" algn="ctr">
            <a:solidFill>
              <a:srgbClr val="808080"/>
            </a:solidFill>
            <a:prstDash val="solid"/>
            <a:miter lim="800000"/>
          </a:ln>
          <a:effectLst/>
        </p:spPr>
      </p:cxnSp>
      <p:cxnSp>
        <p:nvCxnSpPr>
          <p:cNvPr id="281" name="Straight Connector 280">
            <a:extLst>
              <a:ext uri="{FF2B5EF4-FFF2-40B4-BE49-F238E27FC236}">
                <a16:creationId xmlns:a16="http://schemas.microsoft.com/office/drawing/2014/main" id="{A28337CA-A052-4F82-8D69-7865AF7C16F8}"/>
              </a:ext>
            </a:extLst>
          </p:cNvPr>
          <p:cNvCxnSpPr>
            <a:cxnSpLocks/>
            <a:stCxn id="335" idx="2"/>
            <a:endCxn id="349" idx="2"/>
          </p:cNvCxnSpPr>
          <p:nvPr/>
        </p:nvCxnSpPr>
        <p:spPr>
          <a:xfrm>
            <a:off x="4295179" y="3668340"/>
            <a:ext cx="1695450" cy="0"/>
          </a:xfrm>
          <a:prstGeom prst="line">
            <a:avLst/>
          </a:prstGeom>
          <a:noFill/>
          <a:ln w="6350" cap="flat" cmpd="sng" algn="ctr">
            <a:solidFill>
              <a:srgbClr val="808080"/>
            </a:solidFill>
            <a:prstDash val="solid"/>
            <a:miter lim="800000"/>
          </a:ln>
          <a:effectLst/>
        </p:spPr>
      </p:cxnSp>
      <p:cxnSp>
        <p:nvCxnSpPr>
          <p:cNvPr id="283" name="Straight Connector 282">
            <a:extLst>
              <a:ext uri="{FF2B5EF4-FFF2-40B4-BE49-F238E27FC236}">
                <a16:creationId xmlns:a16="http://schemas.microsoft.com/office/drawing/2014/main" id="{5A9AE824-8DB2-4A49-BA6F-927F643F8EE6}"/>
              </a:ext>
            </a:extLst>
          </p:cNvPr>
          <p:cNvCxnSpPr>
            <a:cxnSpLocks/>
            <a:stCxn id="319" idx="2"/>
            <a:endCxn id="335" idx="6"/>
          </p:cNvCxnSpPr>
          <p:nvPr/>
        </p:nvCxnSpPr>
        <p:spPr>
          <a:xfrm>
            <a:off x="3590329" y="3668340"/>
            <a:ext cx="856391" cy="0"/>
          </a:xfrm>
          <a:prstGeom prst="line">
            <a:avLst/>
          </a:prstGeom>
          <a:noFill/>
          <a:ln w="6350" cap="flat" cmpd="sng" algn="ctr">
            <a:solidFill>
              <a:srgbClr val="808080"/>
            </a:solidFill>
            <a:prstDash val="solid"/>
            <a:miter lim="800000"/>
          </a:ln>
          <a:effectLst/>
        </p:spPr>
      </p:cxnSp>
      <p:cxnSp>
        <p:nvCxnSpPr>
          <p:cNvPr id="285" name="Straight Connector 284">
            <a:extLst>
              <a:ext uri="{FF2B5EF4-FFF2-40B4-BE49-F238E27FC236}">
                <a16:creationId xmlns:a16="http://schemas.microsoft.com/office/drawing/2014/main" id="{422E2880-FDDE-4001-9F27-888F2CB382F1}"/>
              </a:ext>
            </a:extLst>
          </p:cNvPr>
          <p:cNvCxnSpPr>
            <a:cxnSpLocks/>
            <a:stCxn id="307" idx="2"/>
            <a:endCxn id="319" idx="2"/>
          </p:cNvCxnSpPr>
          <p:nvPr/>
        </p:nvCxnSpPr>
        <p:spPr>
          <a:xfrm>
            <a:off x="2923579" y="3668340"/>
            <a:ext cx="666750" cy="0"/>
          </a:xfrm>
          <a:prstGeom prst="line">
            <a:avLst/>
          </a:prstGeom>
          <a:noFill/>
          <a:ln w="6350" cap="flat" cmpd="sng" algn="ctr">
            <a:solidFill>
              <a:srgbClr val="808080"/>
            </a:solidFill>
            <a:prstDash val="solid"/>
            <a:miter lim="800000"/>
          </a:ln>
          <a:effectLst/>
        </p:spPr>
      </p:cxnSp>
      <p:cxnSp>
        <p:nvCxnSpPr>
          <p:cNvPr id="287" name="Straight Connector 286">
            <a:extLst>
              <a:ext uri="{FF2B5EF4-FFF2-40B4-BE49-F238E27FC236}">
                <a16:creationId xmlns:a16="http://schemas.microsoft.com/office/drawing/2014/main" id="{C01DBF1F-4231-4242-8F78-90790048BA57}"/>
              </a:ext>
            </a:extLst>
          </p:cNvPr>
          <p:cNvCxnSpPr>
            <a:cxnSpLocks/>
            <a:endCxn id="293" idx="6"/>
          </p:cNvCxnSpPr>
          <p:nvPr/>
        </p:nvCxnSpPr>
        <p:spPr>
          <a:xfrm flipV="1">
            <a:off x="0" y="3658815"/>
            <a:ext cx="1093920" cy="21768"/>
          </a:xfrm>
          <a:prstGeom prst="line">
            <a:avLst/>
          </a:prstGeom>
          <a:noFill/>
          <a:ln w="6350" cap="flat" cmpd="sng" algn="ctr">
            <a:solidFill>
              <a:srgbClr val="808080"/>
            </a:solidFill>
            <a:prstDash val="solid"/>
            <a:miter lim="800000"/>
          </a:ln>
          <a:effectLst/>
        </p:spPr>
      </p:cxnSp>
      <p:cxnSp>
        <p:nvCxnSpPr>
          <p:cNvPr id="289" name="Straight Connector 288">
            <a:extLst>
              <a:ext uri="{FF2B5EF4-FFF2-40B4-BE49-F238E27FC236}">
                <a16:creationId xmlns:a16="http://schemas.microsoft.com/office/drawing/2014/main" id="{7EFA4DC6-EBE1-4231-B0C2-9BE286B69A0D}"/>
              </a:ext>
            </a:extLst>
          </p:cNvPr>
          <p:cNvCxnSpPr>
            <a:cxnSpLocks/>
            <a:stCxn id="293" idx="6"/>
            <a:endCxn id="307" idx="2"/>
          </p:cNvCxnSpPr>
          <p:nvPr/>
        </p:nvCxnSpPr>
        <p:spPr>
          <a:xfrm>
            <a:off x="1093920" y="3658815"/>
            <a:ext cx="1829659" cy="9525"/>
          </a:xfrm>
          <a:prstGeom prst="line">
            <a:avLst/>
          </a:prstGeom>
          <a:noFill/>
          <a:ln w="6350" cap="flat" cmpd="sng" algn="ctr">
            <a:solidFill>
              <a:srgbClr val="808080"/>
            </a:solidFill>
            <a:prstDash val="solid"/>
            <a:miter lim="800000"/>
          </a:ln>
          <a:effectLst/>
        </p:spPr>
      </p:cxnSp>
      <p:sp>
        <p:nvSpPr>
          <p:cNvPr id="291" name="Title 1">
            <a:extLst>
              <a:ext uri="{FF2B5EF4-FFF2-40B4-BE49-F238E27FC236}">
                <a16:creationId xmlns:a16="http://schemas.microsoft.com/office/drawing/2014/main" id="{57823C2F-2CB2-491A-9958-D54499F027EA}"/>
              </a:ext>
            </a:extLst>
          </p:cNvPr>
          <p:cNvSpPr txBox="1">
            <a:spLocks/>
          </p:cNvSpPr>
          <p:nvPr/>
        </p:nvSpPr>
        <p:spPr>
          <a:xfrm>
            <a:off x="522222" y="379325"/>
            <a:ext cx="8803130" cy="553998"/>
          </a:xfrm>
          <a:prstGeom prst="rect">
            <a:avLst/>
          </a:prstGeom>
        </p:spPr>
        <p:style>
          <a:lnRef idx="0">
            <a:scrgbClr r="0" g="0" b="0"/>
          </a:lnRef>
          <a:fillRef idx="0">
            <a:scrgbClr r="0" g="0" b="0"/>
          </a:fillRef>
          <a:effectRef idx="0">
            <a:scrgbClr r="0" g="0" b="0"/>
          </a:effectRef>
          <a:fontRef idx="major"/>
        </p:style>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defTabSz="932384">
              <a:defRPr/>
            </a:pPr>
            <a:r>
              <a:rPr lang="en-US" dirty="0">
                <a:gradFill>
                  <a:gsLst>
                    <a:gs pos="1250">
                      <a:sysClr val="windowText" lastClr="000000"/>
                    </a:gs>
                    <a:gs pos="100000">
                      <a:sysClr val="windowText" lastClr="000000"/>
                    </a:gs>
                  </a:gsLst>
                  <a:lin ang="5400000" scaled="0"/>
                </a:gradFill>
                <a:latin typeface="Segoe UI Semibold"/>
              </a:rPr>
              <a:t>History of HA for SQL Server</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293" name="Oval 292">
            <a:extLst>
              <a:ext uri="{FF2B5EF4-FFF2-40B4-BE49-F238E27FC236}">
                <a16:creationId xmlns:a16="http://schemas.microsoft.com/office/drawing/2014/main" id="{CED23F25-5CBA-4AD7-BA3B-F72F1D3E3B68}"/>
              </a:ext>
            </a:extLst>
          </p:cNvPr>
          <p:cNvSpPr/>
          <p:nvPr/>
        </p:nvSpPr>
        <p:spPr>
          <a:xfrm>
            <a:off x="942379"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295" name="Oval 294">
            <a:extLst>
              <a:ext uri="{FF2B5EF4-FFF2-40B4-BE49-F238E27FC236}">
                <a16:creationId xmlns:a16="http://schemas.microsoft.com/office/drawing/2014/main" id="{7F41F0BE-B3C0-48FF-BC44-7346E0B315A1}"/>
              </a:ext>
            </a:extLst>
          </p:cNvPr>
          <p:cNvSpPr/>
          <p:nvPr/>
        </p:nvSpPr>
        <p:spPr>
          <a:xfrm>
            <a:off x="866608"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297" name="Oval 296">
            <a:extLst>
              <a:ext uri="{FF2B5EF4-FFF2-40B4-BE49-F238E27FC236}">
                <a16:creationId xmlns:a16="http://schemas.microsoft.com/office/drawing/2014/main" id="{0F1F2E84-1BA5-4848-9E82-376EE239FC36}"/>
              </a:ext>
            </a:extLst>
          </p:cNvPr>
          <p:cNvSpPr/>
          <p:nvPr/>
        </p:nvSpPr>
        <p:spPr>
          <a:xfrm>
            <a:off x="799073"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299" name="Straight Connector 298">
            <a:extLst>
              <a:ext uri="{FF2B5EF4-FFF2-40B4-BE49-F238E27FC236}">
                <a16:creationId xmlns:a16="http://schemas.microsoft.com/office/drawing/2014/main" id="{6160A4AB-7804-4262-A389-31D47A1E03FD}"/>
              </a:ext>
            </a:extLst>
          </p:cNvPr>
          <p:cNvCxnSpPr>
            <a:cxnSpLocks/>
            <a:stCxn id="297" idx="4"/>
          </p:cNvCxnSpPr>
          <p:nvPr/>
        </p:nvCxnSpPr>
        <p:spPr>
          <a:xfrm>
            <a:off x="1018148" y="3888089"/>
            <a:ext cx="0" cy="1279876"/>
          </a:xfrm>
          <a:prstGeom prst="line">
            <a:avLst/>
          </a:prstGeom>
          <a:noFill/>
          <a:ln w="6350" cap="flat" cmpd="sng" algn="ctr">
            <a:solidFill>
              <a:srgbClr val="808080"/>
            </a:solidFill>
            <a:prstDash val="solid"/>
            <a:miter lim="800000"/>
          </a:ln>
          <a:effectLst/>
        </p:spPr>
      </p:cxnSp>
      <p:sp>
        <p:nvSpPr>
          <p:cNvPr id="301" name="TextBox 300">
            <a:extLst>
              <a:ext uri="{FF2B5EF4-FFF2-40B4-BE49-F238E27FC236}">
                <a16:creationId xmlns:a16="http://schemas.microsoft.com/office/drawing/2014/main" id="{2989325D-9555-46B0-BECB-84F66D1F3A5B}"/>
              </a:ext>
            </a:extLst>
          </p:cNvPr>
          <p:cNvSpPr txBox="1"/>
          <p:nvPr/>
        </p:nvSpPr>
        <p:spPr>
          <a:xfrm>
            <a:off x="652061" y="2782132"/>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1989</a:t>
            </a:r>
          </a:p>
          <a:p>
            <a:r>
              <a:rPr lang="en-US" sz="1050" dirty="0">
                <a:solidFill>
                  <a:srgbClr val="9C3110"/>
                </a:solidFill>
                <a:cs typeface="Segoe UI" panose="020B0502040204020203" pitchFamily="34" charset="0"/>
              </a:rPr>
              <a:t>SQL Server 1.0</a:t>
            </a:r>
          </a:p>
        </p:txBody>
      </p:sp>
      <p:sp>
        <p:nvSpPr>
          <p:cNvPr id="303" name="TextBox 302">
            <a:extLst>
              <a:ext uri="{FF2B5EF4-FFF2-40B4-BE49-F238E27FC236}">
                <a16:creationId xmlns:a16="http://schemas.microsoft.com/office/drawing/2014/main" id="{B4680710-CDB4-41F9-B913-77587EF51569}"/>
              </a:ext>
            </a:extLst>
          </p:cNvPr>
          <p:cNvSpPr txBox="1"/>
          <p:nvPr/>
        </p:nvSpPr>
        <p:spPr>
          <a:xfrm>
            <a:off x="551173" y="5345572"/>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Local </a:t>
            </a:r>
            <a:r>
              <a:rPr lang="en-US" sz="1200" dirty="0" err="1">
                <a:solidFill>
                  <a:srgbClr val="5F503B">
                    <a:lumMod val="75000"/>
                  </a:srgbClr>
                </a:solidFill>
                <a:cs typeface="Segoe UI" panose="020B0502040204020203" pitchFamily="34" charset="0"/>
              </a:rPr>
              <a:t>db</a:t>
            </a:r>
            <a:r>
              <a:rPr lang="en-US" sz="1200" dirty="0">
                <a:solidFill>
                  <a:srgbClr val="5F503B">
                    <a:lumMod val="75000"/>
                  </a:srgbClr>
                </a:solidFill>
                <a:cs typeface="Segoe UI" panose="020B0502040204020203" pitchFamily="34" charset="0"/>
              </a:rPr>
              <a:t> and </a:t>
            </a:r>
            <a:r>
              <a:rPr lang="en-US" sz="1200" dirty="0" err="1">
                <a:solidFill>
                  <a:srgbClr val="5F503B">
                    <a:lumMod val="75000"/>
                  </a:srgbClr>
                </a:solidFill>
                <a:cs typeface="Segoe UI" panose="020B0502040204020203" pitchFamily="34" charset="0"/>
              </a:rPr>
              <a:t>tlog</a:t>
            </a:r>
            <a:r>
              <a:rPr lang="en-US" sz="1200" dirty="0">
                <a:solidFill>
                  <a:srgbClr val="5F503B">
                    <a:lumMod val="75000"/>
                  </a:srgbClr>
                </a:solidFill>
                <a:cs typeface="Segoe UI" panose="020B0502040204020203" pitchFamily="34" charset="0"/>
              </a:rPr>
              <a:t> backups</a:t>
            </a:r>
            <a:endParaRPr lang="en-US" sz="1200" dirty="0">
              <a:solidFill>
                <a:srgbClr val="2A4F1C"/>
              </a:solidFill>
              <a:latin typeface="Calibri" panose="020F0502020204030204"/>
            </a:endParaRPr>
          </a:p>
        </p:txBody>
      </p:sp>
      <p:sp>
        <p:nvSpPr>
          <p:cNvPr id="305" name="Oval 304">
            <a:extLst>
              <a:ext uri="{FF2B5EF4-FFF2-40B4-BE49-F238E27FC236}">
                <a16:creationId xmlns:a16="http://schemas.microsoft.com/office/drawing/2014/main" id="{C1641700-D4BD-4E39-BB54-641D0174129B}"/>
              </a:ext>
            </a:extLst>
          </p:cNvPr>
          <p:cNvSpPr/>
          <p:nvPr/>
        </p:nvSpPr>
        <p:spPr>
          <a:xfrm>
            <a:off x="2925907" y="2044029"/>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62F6E204-B1CA-4678-BF5E-AA3709A1F596}"/>
              </a:ext>
            </a:extLst>
          </p:cNvPr>
          <p:cNvSpPr/>
          <p:nvPr/>
        </p:nvSpPr>
        <p:spPr>
          <a:xfrm>
            <a:off x="292357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255280CE-65EF-49AC-9304-1C97F4922771}"/>
              </a:ext>
            </a:extLst>
          </p:cNvPr>
          <p:cNvSpPr/>
          <p:nvPr/>
        </p:nvSpPr>
        <p:spPr>
          <a:xfrm>
            <a:off x="284780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9F8348F1-5DED-4578-97AB-7AEB155BB884}"/>
              </a:ext>
            </a:extLst>
          </p:cNvPr>
          <p:cNvSpPr/>
          <p:nvPr/>
        </p:nvSpPr>
        <p:spPr>
          <a:xfrm>
            <a:off x="278027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012720B1-9078-4A0B-85CB-0227D80E0E51}"/>
              </a:ext>
            </a:extLst>
          </p:cNvPr>
          <p:cNvSpPr/>
          <p:nvPr/>
        </p:nvSpPr>
        <p:spPr>
          <a:xfrm>
            <a:off x="3590329" y="5184546"/>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15" name="TextBox 314">
            <a:extLst>
              <a:ext uri="{FF2B5EF4-FFF2-40B4-BE49-F238E27FC236}">
                <a16:creationId xmlns:a16="http://schemas.microsoft.com/office/drawing/2014/main" id="{DBB91A2E-CEE0-4765-929F-2389164CD383}"/>
              </a:ext>
            </a:extLst>
          </p:cNvPr>
          <p:cNvSpPr txBox="1"/>
          <p:nvPr/>
        </p:nvSpPr>
        <p:spPr>
          <a:xfrm>
            <a:off x="2489760" y="3985288"/>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1995</a:t>
            </a:r>
          </a:p>
          <a:p>
            <a:r>
              <a:rPr lang="en-US" sz="1050" dirty="0">
                <a:solidFill>
                  <a:srgbClr val="9C3110"/>
                </a:solidFill>
                <a:cs typeface="Segoe UI" panose="020B0502040204020203" pitchFamily="34" charset="0"/>
              </a:rPr>
              <a:t>SQL Server 6.0</a:t>
            </a:r>
          </a:p>
        </p:txBody>
      </p:sp>
      <p:sp>
        <p:nvSpPr>
          <p:cNvPr id="317" name="TextBox 316">
            <a:extLst>
              <a:ext uri="{FF2B5EF4-FFF2-40B4-BE49-F238E27FC236}">
                <a16:creationId xmlns:a16="http://schemas.microsoft.com/office/drawing/2014/main" id="{9F3FD6BE-C764-4DCE-81E1-2AE07BE3FFCB}"/>
              </a:ext>
            </a:extLst>
          </p:cNvPr>
          <p:cNvSpPr txBox="1"/>
          <p:nvPr/>
        </p:nvSpPr>
        <p:spPr>
          <a:xfrm>
            <a:off x="1792350" y="1575767"/>
            <a:ext cx="2121319"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Transactional Replication</a:t>
            </a:r>
          </a:p>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Snapshot Replication</a:t>
            </a:r>
            <a:endParaRPr lang="en-US" sz="1200" dirty="0">
              <a:solidFill>
                <a:srgbClr val="2A4F1C"/>
              </a:solidFill>
              <a:latin typeface="Calibri" panose="020F0502020204030204"/>
            </a:endParaRPr>
          </a:p>
        </p:txBody>
      </p:sp>
      <p:sp>
        <p:nvSpPr>
          <p:cNvPr id="319" name="Oval 318">
            <a:extLst>
              <a:ext uri="{FF2B5EF4-FFF2-40B4-BE49-F238E27FC236}">
                <a16:creationId xmlns:a16="http://schemas.microsoft.com/office/drawing/2014/main" id="{DC12819F-5D80-496D-8BEE-02555402D32E}"/>
              </a:ext>
            </a:extLst>
          </p:cNvPr>
          <p:cNvSpPr/>
          <p:nvPr/>
        </p:nvSpPr>
        <p:spPr>
          <a:xfrm>
            <a:off x="359032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798A557A-CBA0-4DF7-A65F-48C38423DA8B}"/>
              </a:ext>
            </a:extLst>
          </p:cNvPr>
          <p:cNvSpPr/>
          <p:nvPr/>
        </p:nvSpPr>
        <p:spPr>
          <a:xfrm>
            <a:off x="351455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DBA5E469-CA7C-4AF7-91FF-8534553E1BDB}"/>
              </a:ext>
            </a:extLst>
          </p:cNvPr>
          <p:cNvSpPr/>
          <p:nvPr/>
        </p:nvSpPr>
        <p:spPr>
          <a:xfrm>
            <a:off x="344702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2224C708-F086-4919-AC38-8CC5A9B4F6A3}"/>
              </a:ext>
            </a:extLst>
          </p:cNvPr>
          <p:cNvSpPr/>
          <p:nvPr/>
        </p:nvSpPr>
        <p:spPr>
          <a:xfrm>
            <a:off x="942379" y="5165281"/>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327" name="Straight Connector 326">
            <a:extLst>
              <a:ext uri="{FF2B5EF4-FFF2-40B4-BE49-F238E27FC236}">
                <a16:creationId xmlns:a16="http://schemas.microsoft.com/office/drawing/2014/main" id="{70027C65-0098-4132-840D-9B378528FBDF}"/>
              </a:ext>
            </a:extLst>
          </p:cNvPr>
          <p:cNvCxnSpPr>
            <a:cxnSpLocks/>
          </p:cNvCxnSpPr>
          <p:nvPr/>
        </p:nvCxnSpPr>
        <p:spPr>
          <a:xfrm>
            <a:off x="2999348" y="2179620"/>
            <a:ext cx="0" cy="1279876"/>
          </a:xfrm>
          <a:prstGeom prst="line">
            <a:avLst/>
          </a:prstGeom>
          <a:noFill/>
          <a:ln w="6350" cap="flat" cmpd="sng" algn="ctr">
            <a:solidFill>
              <a:srgbClr val="808080"/>
            </a:solidFill>
            <a:prstDash val="solid"/>
            <a:miter lim="800000"/>
          </a:ln>
          <a:effectLst/>
        </p:spPr>
      </p:cxnSp>
      <p:sp>
        <p:nvSpPr>
          <p:cNvPr id="329" name="TextBox 328">
            <a:extLst>
              <a:ext uri="{FF2B5EF4-FFF2-40B4-BE49-F238E27FC236}">
                <a16:creationId xmlns:a16="http://schemas.microsoft.com/office/drawing/2014/main" id="{8D024FF3-1A70-493D-9C90-772571F4F959}"/>
              </a:ext>
            </a:extLst>
          </p:cNvPr>
          <p:cNvSpPr txBox="1"/>
          <p:nvPr/>
        </p:nvSpPr>
        <p:spPr>
          <a:xfrm>
            <a:off x="3218422" y="2790916"/>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1998</a:t>
            </a:r>
          </a:p>
          <a:p>
            <a:r>
              <a:rPr lang="en-US" sz="1050" dirty="0">
                <a:solidFill>
                  <a:srgbClr val="9C3110"/>
                </a:solidFill>
                <a:cs typeface="Segoe UI" panose="020B0502040204020203" pitchFamily="34" charset="0"/>
              </a:rPr>
              <a:t>SQL Server 7.0</a:t>
            </a:r>
          </a:p>
        </p:txBody>
      </p:sp>
      <p:cxnSp>
        <p:nvCxnSpPr>
          <p:cNvPr id="331" name="Straight Connector 330">
            <a:extLst>
              <a:ext uri="{FF2B5EF4-FFF2-40B4-BE49-F238E27FC236}">
                <a16:creationId xmlns:a16="http://schemas.microsoft.com/office/drawing/2014/main" id="{506075AE-D909-43DD-BA55-4D3AB30F3345}"/>
              </a:ext>
            </a:extLst>
          </p:cNvPr>
          <p:cNvCxnSpPr>
            <a:cxnSpLocks/>
          </p:cNvCxnSpPr>
          <p:nvPr/>
        </p:nvCxnSpPr>
        <p:spPr>
          <a:xfrm>
            <a:off x="3659329" y="3897614"/>
            <a:ext cx="0" cy="1279876"/>
          </a:xfrm>
          <a:prstGeom prst="line">
            <a:avLst/>
          </a:prstGeom>
          <a:noFill/>
          <a:ln w="6350" cap="flat" cmpd="sng" algn="ctr">
            <a:solidFill>
              <a:srgbClr val="808080"/>
            </a:solidFill>
            <a:prstDash val="solid"/>
            <a:miter lim="800000"/>
          </a:ln>
          <a:effectLst/>
        </p:spPr>
      </p:cxnSp>
      <p:sp>
        <p:nvSpPr>
          <p:cNvPr id="333" name="TextBox 332">
            <a:extLst>
              <a:ext uri="{FF2B5EF4-FFF2-40B4-BE49-F238E27FC236}">
                <a16:creationId xmlns:a16="http://schemas.microsoft.com/office/drawing/2014/main" id="{17A582EB-362A-436D-BF7B-CA82855D38FC}"/>
              </a:ext>
            </a:extLst>
          </p:cNvPr>
          <p:cNvSpPr txBox="1"/>
          <p:nvPr/>
        </p:nvSpPr>
        <p:spPr>
          <a:xfrm>
            <a:off x="3075120" y="5366947"/>
            <a:ext cx="2121319"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Failover Cluster</a:t>
            </a:r>
          </a:p>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Log Shipping</a:t>
            </a:r>
          </a:p>
        </p:txBody>
      </p:sp>
      <p:sp>
        <p:nvSpPr>
          <p:cNvPr id="335" name="Oval 334">
            <a:extLst>
              <a:ext uri="{FF2B5EF4-FFF2-40B4-BE49-F238E27FC236}">
                <a16:creationId xmlns:a16="http://schemas.microsoft.com/office/drawing/2014/main" id="{4714D6AA-95DA-4C17-B7BF-44B6C2FB56EF}"/>
              </a:ext>
            </a:extLst>
          </p:cNvPr>
          <p:cNvSpPr/>
          <p:nvPr/>
        </p:nvSpPr>
        <p:spPr>
          <a:xfrm>
            <a:off x="429517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7E9DA905-A470-46B7-B5C1-F7CB0BF51CD4}"/>
              </a:ext>
            </a:extLst>
          </p:cNvPr>
          <p:cNvSpPr/>
          <p:nvPr/>
        </p:nvSpPr>
        <p:spPr>
          <a:xfrm>
            <a:off x="421940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2635E150-48C0-4136-9D9B-421D4C90B707}"/>
              </a:ext>
            </a:extLst>
          </p:cNvPr>
          <p:cNvSpPr/>
          <p:nvPr/>
        </p:nvSpPr>
        <p:spPr>
          <a:xfrm>
            <a:off x="415187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41" name="TextBox 340">
            <a:extLst>
              <a:ext uri="{FF2B5EF4-FFF2-40B4-BE49-F238E27FC236}">
                <a16:creationId xmlns:a16="http://schemas.microsoft.com/office/drawing/2014/main" id="{CF56E15C-FB68-4C0F-9052-6241CD5793FB}"/>
              </a:ext>
            </a:extLst>
          </p:cNvPr>
          <p:cNvSpPr txBox="1"/>
          <p:nvPr/>
        </p:nvSpPr>
        <p:spPr>
          <a:xfrm>
            <a:off x="3975489" y="3971685"/>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2000</a:t>
            </a:r>
          </a:p>
          <a:p>
            <a:r>
              <a:rPr lang="en-US" sz="1050" dirty="0">
                <a:solidFill>
                  <a:srgbClr val="9C3110"/>
                </a:solidFill>
                <a:cs typeface="Segoe UI" panose="020B0502040204020203" pitchFamily="34" charset="0"/>
              </a:rPr>
              <a:t>SQL Server 2000</a:t>
            </a:r>
          </a:p>
        </p:txBody>
      </p:sp>
      <p:cxnSp>
        <p:nvCxnSpPr>
          <p:cNvPr id="343" name="Straight Connector 342">
            <a:extLst>
              <a:ext uri="{FF2B5EF4-FFF2-40B4-BE49-F238E27FC236}">
                <a16:creationId xmlns:a16="http://schemas.microsoft.com/office/drawing/2014/main" id="{A6460BE9-E252-4CE2-91D2-4A4E935B4121}"/>
              </a:ext>
            </a:extLst>
          </p:cNvPr>
          <p:cNvCxnSpPr>
            <a:cxnSpLocks/>
          </p:cNvCxnSpPr>
          <p:nvPr/>
        </p:nvCxnSpPr>
        <p:spPr>
          <a:xfrm>
            <a:off x="4370948" y="2179620"/>
            <a:ext cx="0" cy="1279876"/>
          </a:xfrm>
          <a:prstGeom prst="line">
            <a:avLst/>
          </a:prstGeom>
          <a:noFill/>
          <a:ln w="6350" cap="flat" cmpd="sng" algn="ctr">
            <a:solidFill>
              <a:srgbClr val="808080"/>
            </a:solidFill>
            <a:prstDash val="solid"/>
            <a:miter lim="800000"/>
          </a:ln>
          <a:effectLst/>
        </p:spPr>
      </p:cxnSp>
      <p:sp>
        <p:nvSpPr>
          <p:cNvPr id="345" name="TextBox 344">
            <a:extLst>
              <a:ext uri="{FF2B5EF4-FFF2-40B4-BE49-F238E27FC236}">
                <a16:creationId xmlns:a16="http://schemas.microsoft.com/office/drawing/2014/main" id="{8F50CFA5-3E97-4EAA-9F47-1841FF550283}"/>
              </a:ext>
            </a:extLst>
          </p:cNvPr>
          <p:cNvSpPr txBox="1"/>
          <p:nvPr/>
        </p:nvSpPr>
        <p:spPr>
          <a:xfrm>
            <a:off x="3900410" y="1687774"/>
            <a:ext cx="2121319"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Merge Replication</a:t>
            </a:r>
            <a:endParaRPr lang="en-US" sz="1200" dirty="0">
              <a:solidFill>
                <a:srgbClr val="2A4F1C"/>
              </a:solidFill>
              <a:latin typeface="Calibri" panose="020F0502020204030204"/>
            </a:endParaRPr>
          </a:p>
        </p:txBody>
      </p:sp>
      <p:sp>
        <p:nvSpPr>
          <p:cNvPr id="347" name="Oval 346">
            <a:extLst>
              <a:ext uri="{FF2B5EF4-FFF2-40B4-BE49-F238E27FC236}">
                <a16:creationId xmlns:a16="http://schemas.microsoft.com/office/drawing/2014/main" id="{4D983702-0291-41B7-BD2E-3E1AFFA5C439}"/>
              </a:ext>
            </a:extLst>
          </p:cNvPr>
          <p:cNvSpPr/>
          <p:nvPr/>
        </p:nvSpPr>
        <p:spPr>
          <a:xfrm>
            <a:off x="4295179" y="2042277"/>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8BDD68FE-E0A3-43CE-A7D4-C25FF7AA2D1E}"/>
              </a:ext>
            </a:extLst>
          </p:cNvPr>
          <p:cNvSpPr/>
          <p:nvPr/>
        </p:nvSpPr>
        <p:spPr>
          <a:xfrm>
            <a:off x="5990629" y="359677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1" name="Oval 350">
            <a:extLst>
              <a:ext uri="{FF2B5EF4-FFF2-40B4-BE49-F238E27FC236}">
                <a16:creationId xmlns:a16="http://schemas.microsoft.com/office/drawing/2014/main" id="{B4DB5D20-072D-4C7E-9697-FB26C06C5EEF}"/>
              </a:ext>
            </a:extLst>
          </p:cNvPr>
          <p:cNvSpPr/>
          <p:nvPr/>
        </p:nvSpPr>
        <p:spPr>
          <a:xfrm>
            <a:off x="5914858" y="3517683"/>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3" name="Oval 352">
            <a:extLst>
              <a:ext uri="{FF2B5EF4-FFF2-40B4-BE49-F238E27FC236}">
                <a16:creationId xmlns:a16="http://schemas.microsoft.com/office/drawing/2014/main" id="{01B12F99-C4CE-42C2-9693-C770346BD398}"/>
              </a:ext>
            </a:extLst>
          </p:cNvPr>
          <p:cNvSpPr/>
          <p:nvPr/>
        </p:nvSpPr>
        <p:spPr>
          <a:xfrm>
            <a:off x="5847323" y="3459496"/>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55" name="TextBox 354">
            <a:extLst>
              <a:ext uri="{FF2B5EF4-FFF2-40B4-BE49-F238E27FC236}">
                <a16:creationId xmlns:a16="http://schemas.microsoft.com/office/drawing/2014/main" id="{CE09DE30-657A-4355-ACB4-4A89DE8E9F7D}"/>
              </a:ext>
            </a:extLst>
          </p:cNvPr>
          <p:cNvSpPr txBox="1"/>
          <p:nvPr/>
        </p:nvSpPr>
        <p:spPr>
          <a:xfrm>
            <a:off x="5659829" y="2872257"/>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2005</a:t>
            </a:r>
          </a:p>
          <a:p>
            <a:r>
              <a:rPr lang="en-US" sz="1050" dirty="0">
                <a:solidFill>
                  <a:srgbClr val="9C3110"/>
                </a:solidFill>
                <a:cs typeface="Segoe UI" panose="020B0502040204020203" pitchFamily="34" charset="0"/>
              </a:rPr>
              <a:t>SQL Server 2005</a:t>
            </a:r>
          </a:p>
        </p:txBody>
      </p:sp>
      <p:cxnSp>
        <p:nvCxnSpPr>
          <p:cNvPr id="357" name="Straight Connector 356">
            <a:extLst>
              <a:ext uri="{FF2B5EF4-FFF2-40B4-BE49-F238E27FC236}">
                <a16:creationId xmlns:a16="http://schemas.microsoft.com/office/drawing/2014/main" id="{30E6892B-4F22-48F6-AAB2-49296DE6832D}"/>
              </a:ext>
            </a:extLst>
          </p:cNvPr>
          <p:cNvCxnSpPr>
            <a:cxnSpLocks/>
          </p:cNvCxnSpPr>
          <p:nvPr/>
        </p:nvCxnSpPr>
        <p:spPr>
          <a:xfrm>
            <a:off x="6066398" y="3897614"/>
            <a:ext cx="0" cy="1279876"/>
          </a:xfrm>
          <a:prstGeom prst="line">
            <a:avLst/>
          </a:prstGeom>
          <a:noFill/>
          <a:ln w="6350" cap="flat" cmpd="sng" algn="ctr">
            <a:solidFill>
              <a:srgbClr val="808080"/>
            </a:solidFill>
            <a:prstDash val="solid"/>
            <a:miter lim="800000"/>
          </a:ln>
          <a:effectLst/>
        </p:spPr>
      </p:cxnSp>
      <p:sp>
        <p:nvSpPr>
          <p:cNvPr id="359" name="Oval 358">
            <a:extLst>
              <a:ext uri="{FF2B5EF4-FFF2-40B4-BE49-F238E27FC236}">
                <a16:creationId xmlns:a16="http://schemas.microsoft.com/office/drawing/2014/main" id="{37FD70DF-D2CC-4F36-A31A-4B772B65D23B}"/>
              </a:ext>
            </a:extLst>
          </p:cNvPr>
          <p:cNvSpPr/>
          <p:nvPr/>
        </p:nvSpPr>
        <p:spPr>
          <a:xfrm>
            <a:off x="5994010" y="5177490"/>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1" name="TextBox 360">
            <a:extLst>
              <a:ext uri="{FF2B5EF4-FFF2-40B4-BE49-F238E27FC236}">
                <a16:creationId xmlns:a16="http://schemas.microsoft.com/office/drawing/2014/main" id="{A125D34E-CDC6-4508-8A5A-6C5449B17F36}"/>
              </a:ext>
            </a:extLst>
          </p:cNvPr>
          <p:cNvSpPr txBox="1"/>
          <p:nvPr/>
        </p:nvSpPr>
        <p:spPr>
          <a:xfrm>
            <a:off x="5132947" y="5381021"/>
            <a:ext cx="2121319" cy="461665"/>
          </a:xfrm>
          <a:prstGeom prst="rect">
            <a:avLst/>
          </a:prstGeom>
          <a:noFill/>
        </p:spPr>
        <p:txBody>
          <a:bodyPr wrap="square" rtlCol="0">
            <a:spAutoFit/>
          </a:bodyPr>
          <a:lstStyle/>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Database Mirroring</a:t>
            </a:r>
          </a:p>
          <a:p>
            <a:pPr marL="171450" indent="-1714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Fast Recovery</a:t>
            </a:r>
            <a:endParaRPr lang="en-US" sz="1200" dirty="0">
              <a:solidFill>
                <a:srgbClr val="2A4F1C"/>
              </a:solidFill>
              <a:latin typeface="Calibri" panose="020F0502020204030204"/>
            </a:endParaRPr>
          </a:p>
        </p:txBody>
      </p:sp>
      <p:sp>
        <p:nvSpPr>
          <p:cNvPr id="363" name="Oval 362">
            <a:extLst>
              <a:ext uri="{FF2B5EF4-FFF2-40B4-BE49-F238E27FC236}">
                <a16:creationId xmlns:a16="http://schemas.microsoft.com/office/drawing/2014/main" id="{45D43D7D-950A-477D-B316-72E631BAD14A}"/>
              </a:ext>
            </a:extLst>
          </p:cNvPr>
          <p:cNvSpPr/>
          <p:nvPr/>
        </p:nvSpPr>
        <p:spPr>
          <a:xfrm>
            <a:off x="8390929"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5" name="Oval 364">
            <a:extLst>
              <a:ext uri="{FF2B5EF4-FFF2-40B4-BE49-F238E27FC236}">
                <a16:creationId xmlns:a16="http://schemas.microsoft.com/office/drawing/2014/main" id="{EAC29CE2-4CA6-4A1C-9C27-C2C32EF7E4FF}"/>
              </a:ext>
            </a:extLst>
          </p:cNvPr>
          <p:cNvSpPr/>
          <p:nvPr/>
        </p:nvSpPr>
        <p:spPr>
          <a:xfrm>
            <a:off x="8315158"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7" name="Oval 366">
            <a:extLst>
              <a:ext uri="{FF2B5EF4-FFF2-40B4-BE49-F238E27FC236}">
                <a16:creationId xmlns:a16="http://schemas.microsoft.com/office/drawing/2014/main" id="{24C39009-964F-462B-90AB-38E4B1C68F1F}"/>
              </a:ext>
            </a:extLst>
          </p:cNvPr>
          <p:cNvSpPr/>
          <p:nvPr/>
        </p:nvSpPr>
        <p:spPr>
          <a:xfrm>
            <a:off x="8247623"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69" name="TextBox 368">
            <a:extLst>
              <a:ext uri="{FF2B5EF4-FFF2-40B4-BE49-F238E27FC236}">
                <a16:creationId xmlns:a16="http://schemas.microsoft.com/office/drawing/2014/main" id="{277E1256-014E-4D3B-BBAB-DC6B68043375}"/>
              </a:ext>
            </a:extLst>
          </p:cNvPr>
          <p:cNvSpPr txBox="1"/>
          <p:nvPr/>
        </p:nvSpPr>
        <p:spPr>
          <a:xfrm>
            <a:off x="8059334" y="3899053"/>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2012</a:t>
            </a:r>
          </a:p>
          <a:p>
            <a:r>
              <a:rPr lang="en-US" sz="1050" dirty="0">
                <a:solidFill>
                  <a:srgbClr val="9C3110"/>
                </a:solidFill>
                <a:cs typeface="Segoe UI" panose="020B0502040204020203" pitchFamily="34" charset="0"/>
              </a:rPr>
              <a:t>SQL Server 2012</a:t>
            </a:r>
          </a:p>
        </p:txBody>
      </p:sp>
      <p:cxnSp>
        <p:nvCxnSpPr>
          <p:cNvPr id="371" name="Straight Connector 370">
            <a:extLst>
              <a:ext uri="{FF2B5EF4-FFF2-40B4-BE49-F238E27FC236}">
                <a16:creationId xmlns:a16="http://schemas.microsoft.com/office/drawing/2014/main" id="{D4FD5B08-8BB3-4964-8FFA-220863053225}"/>
              </a:ext>
            </a:extLst>
          </p:cNvPr>
          <p:cNvCxnSpPr>
            <a:cxnSpLocks/>
          </p:cNvCxnSpPr>
          <p:nvPr/>
        </p:nvCxnSpPr>
        <p:spPr>
          <a:xfrm>
            <a:off x="8466697" y="2166936"/>
            <a:ext cx="0" cy="1279876"/>
          </a:xfrm>
          <a:prstGeom prst="line">
            <a:avLst/>
          </a:prstGeom>
          <a:noFill/>
          <a:ln w="6350" cap="flat" cmpd="sng" algn="ctr">
            <a:solidFill>
              <a:srgbClr val="808080"/>
            </a:solidFill>
            <a:prstDash val="solid"/>
            <a:miter lim="800000"/>
          </a:ln>
          <a:effectLst/>
        </p:spPr>
      </p:cxnSp>
      <p:sp>
        <p:nvSpPr>
          <p:cNvPr id="373" name="TextBox 372">
            <a:extLst>
              <a:ext uri="{FF2B5EF4-FFF2-40B4-BE49-F238E27FC236}">
                <a16:creationId xmlns:a16="http://schemas.microsoft.com/office/drawing/2014/main" id="{9C2E6979-DD8B-4517-8683-92D344B5CFB0}"/>
              </a:ext>
            </a:extLst>
          </p:cNvPr>
          <p:cNvSpPr txBox="1"/>
          <p:nvPr/>
        </p:nvSpPr>
        <p:spPr>
          <a:xfrm>
            <a:off x="7461808" y="1775822"/>
            <a:ext cx="2711240" cy="27699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5F503B">
                    <a:lumMod val="75000"/>
                  </a:srgbClr>
                </a:solidFill>
                <a:cs typeface="Segoe UI" panose="020B0502040204020203" pitchFamily="34" charset="0"/>
              </a:rPr>
              <a:t>Always on Availability Groups</a:t>
            </a:r>
            <a:endParaRPr lang="en-US" sz="1200" dirty="0">
              <a:solidFill>
                <a:srgbClr val="2A4F1C"/>
              </a:solidFill>
              <a:latin typeface="Calibri" panose="020F0502020204030204"/>
            </a:endParaRPr>
          </a:p>
        </p:txBody>
      </p:sp>
      <p:sp>
        <p:nvSpPr>
          <p:cNvPr id="375" name="Oval 374">
            <a:extLst>
              <a:ext uri="{FF2B5EF4-FFF2-40B4-BE49-F238E27FC236}">
                <a16:creationId xmlns:a16="http://schemas.microsoft.com/office/drawing/2014/main" id="{0FC1E5FB-FC7F-4533-8B8F-CD49CFF8DFA1}"/>
              </a:ext>
            </a:extLst>
          </p:cNvPr>
          <p:cNvSpPr/>
          <p:nvPr/>
        </p:nvSpPr>
        <p:spPr>
          <a:xfrm>
            <a:off x="8390926" y="2034028"/>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FA581A10-5BC5-4624-936F-B80E1E93D1F6}"/>
              </a:ext>
            </a:extLst>
          </p:cNvPr>
          <p:cNvSpPr/>
          <p:nvPr/>
        </p:nvSpPr>
        <p:spPr>
          <a:xfrm>
            <a:off x="9737542" y="3587253"/>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0CC48B79-49FD-46A5-8879-43565B0D663D}"/>
              </a:ext>
            </a:extLst>
          </p:cNvPr>
          <p:cNvSpPr/>
          <p:nvPr/>
        </p:nvSpPr>
        <p:spPr>
          <a:xfrm>
            <a:off x="9661771" y="3508158"/>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81" name="Oval 380">
            <a:extLst>
              <a:ext uri="{FF2B5EF4-FFF2-40B4-BE49-F238E27FC236}">
                <a16:creationId xmlns:a16="http://schemas.microsoft.com/office/drawing/2014/main" id="{B7147DB9-B1FF-4895-81AB-22B54782EE8E}"/>
              </a:ext>
            </a:extLst>
          </p:cNvPr>
          <p:cNvSpPr/>
          <p:nvPr/>
        </p:nvSpPr>
        <p:spPr>
          <a:xfrm>
            <a:off x="9594236" y="3449971"/>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83" name="TextBox 382">
            <a:extLst>
              <a:ext uri="{FF2B5EF4-FFF2-40B4-BE49-F238E27FC236}">
                <a16:creationId xmlns:a16="http://schemas.microsoft.com/office/drawing/2014/main" id="{13095D35-B417-4B03-87C6-AC36299984FE}"/>
              </a:ext>
            </a:extLst>
          </p:cNvPr>
          <p:cNvSpPr txBox="1"/>
          <p:nvPr/>
        </p:nvSpPr>
        <p:spPr>
          <a:xfrm>
            <a:off x="9327845" y="2853785"/>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2016</a:t>
            </a:r>
          </a:p>
          <a:p>
            <a:r>
              <a:rPr lang="en-US" sz="1050" dirty="0">
                <a:solidFill>
                  <a:srgbClr val="9C3110"/>
                </a:solidFill>
                <a:cs typeface="Segoe UI" panose="020B0502040204020203" pitchFamily="34" charset="0"/>
              </a:rPr>
              <a:t>SQL Server 2016</a:t>
            </a:r>
          </a:p>
        </p:txBody>
      </p:sp>
      <p:cxnSp>
        <p:nvCxnSpPr>
          <p:cNvPr id="385" name="Straight Connector 384">
            <a:extLst>
              <a:ext uri="{FF2B5EF4-FFF2-40B4-BE49-F238E27FC236}">
                <a16:creationId xmlns:a16="http://schemas.microsoft.com/office/drawing/2014/main" id="{803FC8A9-BB74-4E38-8552-E6C7B0F99FF5}"/>
              </a:ext>
            </a:extLst>
          </p:cNvPr>
          <p:cNvCxnSpPr>
            <a:cxnSpLocks/>
          </p:cNvCxnSpPr>
          <p:nvPr/>
        </p:nvCxnSpPr>
        <p:spPr>
          <a:xfrm>
            <a:off x="9825591" y="3897614"/>
            <a:ext cx="0" cy="1279876"/>
          </a:xfrm>
          <a:prstGeom prst="line">
            <a:avLst/>
          </a:prstGeom>
          <a:noFill/>
          <a:ln w="6350" cap="flat" cmpd="sng" algn="ctr">
            <a:solidFill>
              <a:srgbClr val="5F503B"/>
            </a:solidFill>
            <a:prstDash val="solid"/>
            <a:miter lim="800000"/>
          </a:ln>
          <a:effectLst/>
        </p:spPr>
      </p:cxnSp>
      <p:sp>
        <p:nvSpPr>
          <p:cNvPr id="387" name="TextBox 386">
            <a:extLst>
              <a:ext uri="{FF2B5EF4-FFF2-40B4-BE49-F238E27FC236}">
                <a16:creationId xmlns:a16="http://schemas.microsoft.com/office/drawing/2014/main" id="{7C6B8F0E-F908-49DB-BC78-5183A9E9F36F}"/>
              </a:ext>
            </a:extLst>
          </p:cNvPr>
          <p:cNvSpPr txBox="1"/>
          <p:nvPr/>
        </p:nvSpPr>
        <p:spPr>
          <a:xfrm>
            <a:off x="8480123" y="5345572"/>
            <a:ext cx="2711240"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Enhanced Always on Availability Groups</a:t>
            </a:r>
            <a:endParaRPr lang="en-US" sz="1200" dirty="0">
              <a:solidFill>
                <a:srgbClr val="2A4F1C"/>
              </a:solidFill>
              <a:latin typeface="Calibri" panose="020F0502020204030204"/>
            </a:endParaRPr>
          </a:p>
        </p:txBody>
      </p:sp>
      <p:sp>
        <p:nvSpPr>
          <p:cNvPr id="389" name="Oval 388">
            <a:extLst>
              <a:ext uri="{FF2B5EF4-FFF2-40B4-BE49-F238E27FC236}">
                <a16:creationId xmlns:a16="http://schemas.microsoft.com/office/drawing/2014/main" id="{D4EC0DD2-0F24-4469-9362-EB014D7CC63D}"/>
              </a:ext>
            </a:extLst>
          </p:cNvPr>
          <p:cNvSpPr/>
          <p:nvPr/>
        </p:nvSpPr>
        <p:spPr>
          <a:xfrm>
            <a:off x="9759973" y="5184546"/>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DB050CF1-F270-4DF8-A803-5B3F00E496CE}"/>
              </a:ext>
            </a:extLst>
          </p:cNvPr>
          <p:cNvSpPr/>
          <p:nvPr/>
        </p:nvSpPr>
        <p:spPr>
          <a:xfrm>
            <a:off x="10793968" y="3609020"/>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3" name="Oval 392">
            <a:extLst>
              <a:ext uri="{FF2B5EF4-FFF2-40B4-BE49-F238E27FC236}">
                <a16:creationId xmlns:a16="http://schemas.microsoft.com/office/drawing/2014/main" id="{28D454C6-973E-4A42-AECE-15B0B8A23336}"/>
              </a:ext>
            </a:extLst>
          </p:cNvPr>
          <p:cNvSpPr/>
          <p:nvPr/>
        </p:nvSpPr>
        <p:spPr>
          <a:xfrm>
            <a:off x="10718197" y="3529925"/>
            <a:ext cx="303081" cy="301313"/>
          </a:xfrm>
          <a:prstGeom prst="ellipse">
            <a:avLst/>
          </a:prstGeom>
          <a:noFill/>
          <a:ln w="12700" cap="flat" cmpd="sng" algn="ctr">
            <a:solidFill>
              <a:srgbClr val="9C311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6F27BC8C-9282-4877-9E0B-653CDE384310}"/>
              </a:ext>
            </a:extLst>
          </p:cNvPr>
          <p:cNvSpPr/>
          <p:nvPr/>
        </p:nvSpPr>
        <p:spPr>
          <a:xfrm>
            <a:off x="10650662" y="3471738"/>
            <a:ext cx="438150" cy="438118"/>
          </a:xfrm>
          <a:prstGeom prst="ellipse">
            <a:avLst/>
          </a:prstGeom>
          <a:noFill/>
          <a:ln w="12700" cap="flat" cmpd="sng" algn="ctr">
            <a:solidFill>
              <a:srgbClr val="808080"/>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cxnSp>
        <p:nvCxnSpPr>
          <p:cNvPr id="397" name="Straight Connector 396">
            <a:extLst>
              <a:ext uri="{FF2B5EF4-FFF2-40B4-BE49-F238E27FC236}">
                <a16:creationId xmlns:a16="http://schemas.microsoft.com/office/drawing/2014/main" id="{479D5AE7-708F-4733-920B-DF698AFA6A4E}"/>
              </a:ext>
            </a:extLst>
          </p:cNvPr>
          <p:cNvCxnSpPr>
            <a:cxnSpLocks/>
          </p:cNvCxnSpPr>
          <p:nvPr/>
        </p:nvCxnSpPr>
        <p:spPr>
          <a:xfrm>
            <a:off x="10869719" y="2191862"/>
            <a:ext cx="0" cy="1279876"/>
          </a:xfrm>
          <a:prstGeom prst="line">
            <a:avLst/>
          </a:prstGeom>
          <a:noFill/>
          <a:ln w="6350" cap="flat" cmpd="sng" algn="ctr">
            <a:solidFill>
              <a:srgbClr val="5F503B"/>
            </a:solidFill>
            <a:prstDash val="solid"/>
            <a:miter lim="800000"/>
          </a:ln>
          <a:effectLst/>
        </p:spPr>
      </p:cxnSp>
      <p:sp>
        <p:nvSpPr>
          <p:cNvPr id="399" name="TextBox 398">
            <a:extLst>
              <a:ext uri="{FF2B5EF4-FFF2-40B4-BE49-F238E27FC236}">
                <a16:creationId xmlns:a16="http://schemas.microsoft.com/office/drawing/2014/main" id="{FE75D316-A3FC-45C9-B48D-2E39ACB4022B}"/>
              </a:ext>
            </a:extLst>
          </p:cNvPr>
          <p:cNvSpPr txBox="1"/>
          <p:nvPr/>
        </p:nvSpPr>
        <p:spPr>
          <a:xfrm>
            <a:off x="9791760" y="1640876"/>
            <a:ext cx="2232882" cy="461665"/>
          </a:xfrm>
          <a:prstGeom prst="rect">
            <a:avLst/>
          </a:prstGeom>
          <a:noFill/>
        </p:spPr>
        <p:txBody>
          <a:bodyPr wrap="square" rtlCol="0">
            <a:spAutoFit/>
          </a:bodyPr>
          <a:lstStyle/>
          <a:p>
            <a:pPr marL="285750" indent="-285750" algn="ctr">
              <a:buFont typeface="Courier New" panose="02070309020205020404" pitchFamily="49" charset="0"/>
              <a:buChar char="o"/>
            </a:pPr>
            <a:r>
              <a:rPr lang="en-US" sz="1200" dirty="0">
                <a:solidFill>
                  <a:srgbClr val="5F503B">
                    <a:lumMod val="75000"/>
                  </a:srgbClr>
                </a:solidFill>
                <a:cs typeface="Segoe UI" panose="020B0502040204020203" pitchFamily="34" charset="0"/>
              </a:rPr>
              <a:t>Accelerated Database Recovery</a:t>
            </a:r>
            <a:endParaRPr lang="en-US" sz="1200" dirty="0">
              <a:solidFill>
                <a:srgbClr val="2A4F1C"/>
              </a:solidFill>
              <a:latin typeface="Calibri" panose="020F0502020204030204"/>
            </a:endParaRPr>
          </a:p>
        </p:txBody>
      </p:sp>
      <p:sp>
        <p:nvSpPr>
          <p:cNvPr id="401" name="Oval 400">
            <a:extLst>
              <a:ext uri="{FF2B5EF4-FFF2-40B4-BE49-F238E27FC236}">
                <a16:creationId xmlns:a16="http://schemas.microsoft.com/office/drawing/2014/main" id="{6AFCBA07-46FF-4961-AD28-859EF244A9E2}"/>
              </a:ext>
            </a:extLst>
          </p:cNvPr>
          <p:cNvSpPr/>
          <p:nvPr/>
        </p:nvSpPr>
        <p:spPr>
          <a:xfrm>
            <a:off x="10793948" y="2049429"/>
            <a:ext cx="151541" cy="143124"/>
          </a:xfrm>
          <a:prstGeom prst="ellipse">
            <a:avLst/>
          </a:prstGeom>
          <a:solidFill>
            <a:srgbClr val="9C3110"/>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3DED1"/>
              </a:solidFill>
              <a:effectLst/>
              <a:uLnTx/>
              <a:uFillTx/>
              <a:latin typeface="Calibri" panose="020F0502020204030204"/>
              <a:ea typeface="+mn-ea"/>
              <a:cs typeface="+mn-cs"/>
            </a:endParaRPr>
          </a:p>
        </p:txBody>
      </p:sp>
      <p:sp>
        <p:nvSpPr>
          <p:cNvPr id="445" name="TextBox 444">
            <a:extLst>
              <a:ext uri="{FF2B5EF4-FFF2-40B4-BE49-F238E27FC236}">
                <a16:creationId xmlns:a16="http://schemas.microsoft.com/office/drawing/2014/main" id="{CFE13124-3D9C-4FE8-9A83-07C33CD4F33A}"/>
              </a:ext>
            </a:extLst>
          </p:cNvPr>
          <p:cNvSpPr txBox="1"/>
          <p:nvPr/>
        </p:nvSpPr>
        <p:spPr>
          <a:xfrm>
            <a:off x="10612813" y="3968939"/>
            <a:ext cx="1914525" cy="561692"/>
          </a:xfrm>
          <a:prstGeom prst="rect">
            <a:avLst/>
          </a:prstGeom>
          <a:noFill/>
        </p:spPr>
        <p:txBody>
          <a:bodyPr wrap="square" rtlCol="0">
            <a:spAutoFit/>
          </a:bodyPr>
          <a:lstStyle/>
          <a:p>
            <a:r>
              <a:rPr lang="en-US" sz="2000" dirty="0">
                <a:solidFill>
                  <a:srgbClr val="9C3110"/>
                </a:solidFill>
                <a:latin typeface="Segoe UI Semibold" panose="020B0702040204020203" pitchFamily="34" charset="0"/>
                <a:cs typeface="Segoe UI Semibold" panose="020B0702040204020203" pitchFamily="34" charset="0"/>
              </a:rPr>
              <a:t>2019</a:t>
            </a:r>
          </a:p>
          <a:p>
            <a:r>
              <a:rPr lang="en-US" sz="1050" dirty="0">
                <a:solidFill>
                  <a:srgbClr val="9C3110"/>
                </a:solidFill>
                <a:cs typeface="Segoe UI" panose="020B0502040204020203" pitchFamily="34" charset="0"/>
              </a:rPr>
              <a:t>SQL Server 2019</a:t>
            </a:r>
          </a:p>
        </p:txBody>
      </p:sp>
      <p:cxnSp>
        <p:nvCxnSpPr>
          <p:cNvPr id="447" name="Straight Connector 446">
            <a:extLst>
              <a:ext uri="{FF2B5EF4-FFF2-40B4-BE49-F238E27FC236}">
                <a16:creationId xmlns:a16="http://schemas.microsoft.com/office/drawing/2014/main" id="{05966300-C0A4-48EA-B2D8-10A85F03B8CD}"/>
              </a:ext>
            </a:extLst>
          </p:cNvPr>
          <p:cNvCxnSpPr>
            <a:cxnSpLocks/>
          </p:cNvCxnSpPr>
          <p:nvPr/>
        </p:nvCxnSpPr>
        <p:spPr>
          <a:xfrm flipV="1">
            <a:off x="10945509" y="3668340"/>
            <a:ext cx="1246491" cy="12242"/>
          </a:xfrm>
          <a:prstGeom prst="line">
            <a:avLst/>
          </a:prstGeom>
          <a:ln>
            <a:solidFill>
              <a:srgbClr val="80808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F72DAF5-5107-4C55-A84C-9D7D7B0C6250}"/>
              </a:ext>
            </a:extLst>
          </p:cNvPr>
          <p:cNvPicPr>
            <a:picLocks noChangeAspect="1"/>
          </p:cNvPicPr>
          <p:nvPr/>
        </p:nvPicPr>
        <p:blipFill>
          <a:blip r:embed="rId3"/>
          <a:stretch>
            <a:fillRect/>
          </a:stretch>
        </p:blipFill>
        <p:spPr>
          <a:xfrm>
            <a:off x="4076452" y="889172"/>
            <a:ext cx="7671290" cy="5320850"/>
          </a:xfrm>
          <a:prstGeom prst="rect">
            <a:avLst/>
          </a:prstGeom>
        </p:spPr>
      </p:pic>
      <p:pic>
        <p:nvPicPr>
          <p:cNvPr id="4" name="Picture 3">
            <a:extLst>
              <a:ext uri="{FF2B5EF4-FFF2-40B4-BE49-F238E27FC236}">
                <a16:creationId xmlns:a16="http://schemas.microsoft.com/office/drawing/2014/main" id="{8995AD60-74E8-48F5-83A0-CEAB70EEF0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13953" y="551179"/>
            <a:ext cx="5701767" cy="6096851"/>
          </a:xfrm>
          <a:prstGeom prst="rect">
            <a:avLst/>
          </a:prstGeom>
        </p:spPr>
      </p:pic>
      <p:pic>
        <p:nvPicPr>
          <p:cNvPr id="6" name="Picture 5">
            <a:extLst>
              <a:ext uri="{FF2B5EF4-FFF2-40B4-BE49-F238E27FC236}">
                <a16:creationId xmlns:a16="http://schemas.microsoft.com/office/drawing/2014/main" id="{DFC400A8-7C31-4243-B561-A9F5CE4E1753}"/>
              </a:ext>
            </a:extLst>
          </p:cNvPr>
          <p:cNvPicPr>
            <a:picLocks noChangeAspect="1"/>
          </p:cNvPicPr>
          <p:nvPr/>
        </p:nvPicPr>
        <p:blipFill>
          <a:blip r:embed="rId5"/>
          <a:stretch>
            <a:fillRect/>
          </a:stretch>
        </p:blipFill>
        <p:spPr>
          <a:xfrm>
            <a:off x="6871667" y="647978"/>
            <a:ext cx="4349075" cy="5739410"/>
          </a:xfrm>
          <a:prstGeom prst="rect">
            <a:avLst/>
          </a:prstGeom>
        </p:spPr>
      </p:pic>
      <p:pic>
        <p:nvPicPr>
          <p:cNvPr id="8" name="Picture 7">
            <a:extLst>
              <a:ext uri="{FF2B5EF4-FFF2-40B4-BE49-F238E27FC236}">
                <a16:creationId xmlns:a16="http://schemas.microsoft.com/office/drawing/2014/main" id="{8B0526CF-34DE-46EE-ABDC-C7B3F8CD7BA7}"/>
              </a:ext>
            </a:extLst>
          </p:cNvPr>
          <p:cNvPicPr>
            <a:picLocks noChangeAspect="1"/>
          </p:cNvPicPr>
          <p:nvPr/>
        </p:nvPicPr>
        <p:blipFill>
          <a:blip r:embed="rId6"/>
          <a:stretch>
            <a:fillRect/>
          </a:stretch>
        </p:blipFill>
        <p:spPr>
          <a:xfrm>
            <a:off x="7067435" y="1248340"/>
            <a:ext cx="4505954" cy="5058481"/>
          </a:xfrm>
          <a:prstGeom prst="rect">
            <a:avLst/>
          </a:prstGeom>
        </p:spPr>
      </p:pic>
      <p:pic>
        <p:nvPicPr>
          <p:cNvPr id="10" name="Picture 9">
            <a:extLst>
              <a:ext uri="{FF2B5EF4-FFF2-40B4-BE49-F238E27FC236}">
                <a16:creationId xmlns:a16="http://schemas.microsoft.com/office/drawing/2014/main" id="{9440E22D-2996-42D4-845F-9E4581C35B90}"/>
              </a:ext>
            </a:extLst>
          </p:cNvPr>
          <p:cNvPicPr>
            <a:picLocks noChangeAspect="1"/>
          </p:cNvPicPr>
          <p:nvPr/>
        </p:nvPicPr>
        <p:blipFill>
          <a:blip r:embed="rId7"/>
          <a:stretch>
            <a:fillRect/>
          </a:stretch>
        </p:blipFill>
        <p:spPr>
          <a:xfrm>
            <a:off x="7165672" y="1013278"/>
            <a:ext cx="4975023" cy="5095194"/>
          </a:xfrm>
          <a:prstGeom prst="rect">
            <a:avLst/>
          </a:prstGeom>
        </p:spPr>
      </p:pic>
      <p:pic>
        <p:nvPicPr>
          <p:cNvPr id="12" name="Picture 11">
            <a:extLst>
              <a:ext uri="{FF2B5EF4-FFF2-40B4-BE49-F238E27FC236}">
                <a16:creationId xmlns:a16="http://schemas.microsoft.com/office/drawing/2014/main" id="{56AE0621-5E07-4178-AB5C-DC08147C5A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435" y="2105590"/>
            <a:ext cx="6882995" cy="3538245"/>
          </a:xfrm>
          <a:prstGeom prst="rect">
            <a:avLst/>
          </a:prstGeom>
        </p:spPr>
      </p:pic>
      <p:pic>
        <p:nvPicPr>
          <p:cNvPr id="5" name="Picture 4">
            <a:extLst>
              <a:ext uri="{FF2B5EF4-FFF2-40B4-BE49-F238E27FC236}">
                <a16:creationId xmlns:a16="http://schemas.microsoft.com/office/drawing/2014/main" id="{3D7E6EE9-7BA2-4024-AAEE-8D087D7D0AC6}"/>
              </a:ext>
            </a:extLst>
          </p:cNvPr>
          <p:cNvPicPr>
            <a:picLocks noChangeAspect="1"/>
          </p:cNvPicPr>
          <p:nvPr/>
        </p:nvPicPr>
        <p:blipFill>
          <a:blip r:embed="rId9"/>
          <a:stretch>
            <a:fillRect/>
          </a:stretch>
        </p:blipFill>
        <p:spPr>
          <a:xfrm>
            <a:off x="6932133" y="1396027"/>
            <a:ext cx="4696480" cy="4267796"/>
          </a:xfrm>
          <a:prstGeom prst="rect">
            <a:avLst/>
          </a:prstGeom>
        </p:spPr>
      </p:pic>
    </p:spTree>
    <p:extLst>
      <p:ext uri="{BB962C8B-B14F-4D97-AF65-F5344CB8AC3E}">
        <p14:creationId xmlns:p14="http://schemas.microsoft.com/office/powerpoint/2010/main" val="8638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4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8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4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5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5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5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5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6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5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8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8"/>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10"/>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7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6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6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6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7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7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7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6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12"/>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37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7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8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38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8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8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87"/>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75"/>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39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9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395"/>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9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40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9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44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71"/>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p:bldP spid="295" grpId="0" animBg="1"/>
      <p:bldP spid="297" grpId="0" animBg="1"/>
      <p:bldP spid="301" grpId="0"/>
      <p:bldP spid="303" grpId="0"/>
      <p:bldP spid="305" grpId="0" animBg="1"/>
      <p:bldP spid="307" grpId="0" animBg="1"/>
      <p:bldP spid="309" grpId="0" animBg="1"/>
      <p:bldP spid="311" grpId="0" animBg="1"/>
      <p:bldP spid="313" grpId="0" animBg="1"/>
      <p:bldP spid="315" grpId="0"/>
      <p:bldP spid="317" grpId="0"/>
      <p:bldP spid="319" grpId="0" animBg="1"/>
      <p:bldP spid="321" grpId="0" animBg="1"/>
      <p:bldP spid="323" grpId="0" animBg="1"/>
      <p:bldP spid="325" grpId="0" animBg="1"/>
      <p:bldP spid="329" grpId="0"/>
      <p:bldP spid="333" grpId="0"/>
      <p:bldP spid="335" grpId="0" animBg="1"/>
      <p:bldP spid="337" grpId="0" animBg="1"/>
      <p:bldP spid="339" grpId="0" animBg="1"/>
      <p:bldP spid="341" grpId="0"/>
      <p:bldP spid="345" grpId="0"/>
      <p:bldP spid="347" grpId="0" animBg="1"/>
      <p:bldP spid="349" grpId="0" animBg="1"/>
      <p:bldP spid="351" grpId="0" animBg="1"/>
      <p:bldP spid="353" grpId="0" animBg="1"/>
      <p:bldP spid="355" grpId="0"/>
      <p:bldP spid="359" grpId="0" animBg="1"/>
      <p:bldP spid="361" grpId="0"/>
      <p:bldP spid="363" grpId="0" animBg="1"/>
      <p:bldP spid="365" grpId="0" animBg="1"/>
      <p:bldP spid="367" grpId="0" animBg="1"/>
      <p:bldP spid="369" grpId="0"/>
      <p:bldP spid="373" grpId="0"/>
      <p:bldP spid="375" grpId="0" animBg="1"/>
      <p:bldP spid="377" grpId="0" animBg="1"/>
      <p:bldP spid="379" grpId="0" animBg="1"/>
      <p:bldP spid="381" grpId="0" animBg="1"/>
      <p:bldP spid="383" grpId="0"/>
      <p:bldP spid="387" grpId="0"/>
      <p:bldP spid="389" grpId="0" animBg="1"/>
      <p:bldP spid="391" grpId="0" animBg="1"/>
      <p:bldP spid="393" grpId="0" animBg="1"/>
      <p:bldP spid="395" grpId="0" animBg="1"/>
      <p:bldP spid="399" grpId="0"/>
      <p:bldP spid="401" grpId="0" animBg="1"/>
      <p:bldP spid="44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group of clouds in the sky&#10;&#10;Description automatically generated">
            <a:extLst>
              <a:ext uri="{FF2B5EF4-FFF2-40B4-BE49-F238E27FC236}">
                <a16:creationId xmlns:a16="http://schemas.microsoft.com/office/drawing/2014/main" id="{48523F0B-A731-4EA6-9071-4E38E2B51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95" y="144462"/>
            <a:ext cx="11930609" cy="6569075"/>
          </a:xfrm>
          <a:prstGeom prst="rect">
            <a:avLst/>
          </a:prstGeom>
        </p:spPr>
      </p:pic>
      <p:sp>
        <p:nvSpPr>
          <p:cNvPr id="2" name="Rectangle 1">
            <a:extLst>
              <a:ext uri="{FF2B5EF4-FFF2-40B4-BE49-F238E27FC236}">
                <a16:creationId xmlns:a16="http://schemas.microsoft.com/office/drawing/2014/main" id="{C0AFA0C1-F956-479B-B1C0-8FA0075D246E}"/>
              </a:ext>
            </a:extLst>
          </p:cNvPr>
          <p:cNvSpPr/>
          <p:nvPr/>
        </p:nvSpPr>
        <p:spPr>
          <a:xfrm rot="21001181">
            <a:off x="177012" y="1529288"/>
            <a:ext cx="11501623" cy="3046988"/>
          </a:xfrm>
          <a:prstGeom prst="rect">
            <a:avLst/>
          </a:prstGeom>
          <a:noFill/>
          <a:ln w="76200">
            <a:solidFill>
              <a:schemeClr val="tx1"/>
            </a:solidFill>
          </a:ln>
          <a:effectLst>
            <a:outerShdw blurRad="50800" dist="50800" dir="5400000" sx="156000" sy="156000" algn="ctr" rotWithShape="0">
              <a:schemeClr val="accent5">
                <a:lumMod val="50000"/>
              </a:schemeClr>
            </a:outerShdw>
            <a:softEdge rad="114300"/>
          </a:effectLst>
        </p:spPr>
        <p:txBody>
          <a:bodyPr wrap="square" lIns="91440" tIns="45720" rIns="91440" bIns="45720">
            <a:spAutoFit/>
          </a:bodyPr>
          <a:lstStyle/>
          <a:p>
            <a:pPr algn="ctr"/>
            <a:r>
              <a:rPr lang="en-US" sz="9600" b="1" dirty="0">
                <a:ln w="12700">
                  <a:noFill/>
                  <a:prstDash val="solid"/>
                </a:ln>
                <a:solidFill>
                  <a:schemeClr val="bg2"/>
                </a:solidFill>
                <a:effectLst>
                  <a:outerShdw blurRad="12700" dist="38100" dir="2700000" sx="101000" sy="101000" algn="tl" rotWithShape="0">
                    <a:schemeClr val="accent4">
                      <a:lumMod val="75000"/>
                    </a:schemeClr>
                  </a:outerShdw>
                </a:effectLst>
                <a:latin typeface="Eras Bold ITC" panose="020B0907030504020204" pitchFamily="34" charset="0"/>
                <a:ea typeface="STHupo" panose="02010800040101010101" pitchFamily="2" charset="-122"/>
                <a:cs typeface="Posterama" panose="020B0504020200020000" pitchFamily="34" charset="0"/>
              </a:rPr>
              <a:t>Azure SQL High Availability</a:t>
            </a:r>
          </a:p>
        </p:txBody>
      </p:sp>
      <p:sp>
        <p:nvSpPr>
          <p:cNvPr id="4" name="Rectangle 3">
            <a:extLst>
              <a:ext uri="{FF2B5EF4-FFF2-40B4-BE49-F238E27FC236}">
                <a16:creationId xmlns:a16="http://schemas.microsoft.com/office/drawing/2014/main" id="{B1192977-A8E0-4D54-B5B4-627650E97AF7}"/>
              </a:ext>
            </a:extLst>
          </p:cNvPr>
          <p:cNvSpPr/>
          <p:nvPr/>
        </p:nvSpPr>
        <p:spPr>
          <a:xfrm rot="20936763">
            <a:off x="2813305" y="4517055"/>
            <a:ext cx="7300731" cy="923330"/>
          </a:xfrm>
          <a:prstGeom prst="rect">
            <a:avLst/>
          </a:prstGeom>
          <a:noFill/>
        </p:spPr>
        <p:txBody>
          <a:bodyPr wrap="square" lIns="91440" tIns="45720" rIns="91440" bIns="45720">
            <a:prstTxWarp prst="textWave2">
              <a:avLst/>
            </a:prstTxWarp>
            <a:spAutoFit/>
          </a:bodyPr>
          <a:lstStyle/>
          <a:p>
            <a:pPr algn="ctr"/>
            <a:r>
              <a:rPr lang="en-US" sz="5400" dirty="0">
                <a:ln w="0"/>
                <a:solidFill>
                  <a:schemeClr val="accent5">
                    <a:lumMod val="40000"/>
                    <a:lumOff val="60000"/>
                  </a:schemeClr>
                </a:solidFill>
                <a:effectLst>
                  <a:outerShdw blurRad="38100" dist="19050" dir="2700000" algn="tl" rotWithShape="0">
                    <a:schemeClr val="dk1">
                      <a:alpha val="40000"/>
                    </a:schemeClr>
                  </a:outerShdw>
                </a:effectLst>
                <a:latin typeface="Brush Script MT" panose="03060802040406070304" pitchFamily="66" charset="0"/>
              </a:rPr>
              <a:t>h</a:t>
            </a:r>
            <a:r>
              <a:rPr lang="en-US" sz="5400" b="0" cap="none" spc="0" dirty="0">
                <a:ln w="0"/>
                <a:solidFill>
                  <a:schemeClr val="accent5">
                    <a:lumMod val="40000"/>
                    <a:lumOff val="60000"/>
                  </a:schemeClr>
                </a:solidFill>
                <a:effectLst>
                  <a:outerShdw blurRad="38100" dist="19050" dir="2700000" algn="tl" rotWithShape="0">
                    <a:schemeClr val="dk1">
                      <a:alpha val="40000"/>
                    </a:schemeClr>
                  </a:outerShdw>
                </a:effectLst>
                <a:latin typeface="Brush Script MT" panose="03060802040406070304" pitchFamily="66" charset="0"/>
              </a:rPr>
              <a:t>ave your data in the clouds</a:t>
            </a:r>
          </a:p>
        </p:txBody>
      </p:sp>
    </p:spTree>
    <p:extLst>
      <p:ext uri="{BB962C8B-B14F-4D97-AF65-F5344CB8AC3E}">
        <p14:creationId xmlns:p14="http://schemas.microsoft.com/office/powerpoint/2010/main" val="132604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978160" y="1911042"/>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248377" y="3903153"/>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844897" y="3866421"/>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471009" y="3863344"/>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614391" y="1911042"/>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9613" y="2668605"/>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56077" y="2667394"/>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7393" y="2667394"/>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370376" y="1911042"/>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859693" y="3634291"/>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248377" y="3642801"/>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541171" y="3643228"/>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352301" y="5260350"/>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313126" y="5234585"/>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6826</TotalTime>
  <Words>5506</Words>
  <Application>Microsoft Office PowerPoint</Application>
  <PresentationFormat>Widescreen</PresentationFormat>
  <Paragraphs>572</Paragraphs>
  <Slides>37</Slides>
  <Notes>25</Notes>
  <HiddenSlides>1</HiddenSlides>
  <MMClips>0</MMClips>
  <ScaleCrop>false</ScaleCrop>
  <HeadingPairs>
    <vt:vector size="8" baseType="variant">
      <vt:variant>
        <vt:lpstr>Fonts Used</vt:lpstr>
      </vt:variant>
      <vt:variant>
        <vt:i4>13</vt:i4>
      </vt:variant>
      <vt:variant>
        <vt:lpstr>Theme</vt:lpstr>
      </vt:variant>
      <vt:variant>
        <vt:i4>6</vt:i4>
      </vt:variant>
      <vt:variant>
        <vt:lpstr>Embedded OLE Servers</vt:lpstr>
      </vt:variant>
      <vt:variant>
        <vt:i4>1</vt:i4>
      </vt:variant>
      <vt:variant>
        <vt:lpstr>Slide Titles</vt:lpstr>
      </vt:variant>
      <vt:variant>
        <vt:i4>37</vt:i4>
      </vt:variant>
    </vt:vector>
  </HeadingPairs>
  <TitlesOfParts>
    <vt:vector size="57" baseType="lpstr">
      <vt:lpstr>Arial</vt:lpstr>
      <vt:lpstr>Brush Script MT</vt:lpstr>
      <vt:lpstr>Calibri</vt:lpstr>
      <vt:lpstr>Calibri Light</vt:lpstr>
      <vt:lpstr>Consolas</vt:lpstr>
      <vt:lpstr>Courier New</vt:lpstr>
      <vt:lpstr>Eras Bold ITC</vt:lpstr>
      <vt:lpstr>Eras Medium ITC</vt:lpstr>
      <vt:lpstr>Segoe UI</vt:lpstr>
      <vt:lpstr>Segoe UI Semibold</vt:lpstr>
      <vt:lpstr>Segoe UI Semilight</vt:lpstr>
      <vt:lpstr>Symbol</vt:lpstr>
      <vt:lpstr>Wingdings</vt:lpstr>
      <vt:lpstr>Analytics Surge</vt:lpstr>
      <vt:lpstr>2_Dynamics 365</vt:lpstr>
      <vt:lpstr>Azure Global</vt:lpstr>
      <vt:lpstr>Office Theme</vt:lpstr>
      <vt:lpstr>1_Analytics Surge</vt:lpstr>
      <vt:lpstr>3_WHITE TEMPLATE</vt:lpstr>
      <vt:lpstr>Visio</vt:lpstr>
      <vt:lpstr>PowerPoint Presentation</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Zone Redundancy and Geo-replication</vt:lpstr>
      <vt:lpstr>PowerPoint Presentation</vt:lpstr>
      <vt:lpstr>PowerPoint Presentation</vt:lpstr>
      <vt:lpstr>PowerPoint Presentation</vt:lpstr>
      <vt:lpstr>Thank You</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Lisa</dc:creator>
  <cp:lastModifiedBy>Emily Lisa</cp:lastModifiedBy>
  <cp:revision>2</cp:revision>
  <dcterms:created xsi:type="dcterms:W3CDTF">2020-08-05T19:07:34Z</dcterms:created>
  <dcterms:modified xsi:type="dcterms:W3CDTF">2020-08-14T18:36:54Z</dcterms:modified>
</cp:coreProperties>
</file>